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ebm" ContentType="video/webm"/>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9" r:id="rId3"/>
    <p:sldId id="258" r:id="rId4"/>
    <p:sldId id="257" r:id="rId5"/>
    <p:sldId id="260" r:id="rId6"/>
    <p:sldId id="261" r:id="rId7"/>
    <p:sldId id="264" r:id="rId8"/>
    <p:sldId id="263" r:id="rId9"/>
    <p:sldId id="265" r:id="rId10"/>
    <p:sldId id="266" r:id="rId11"/>
    <p:sldId id="262"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834" y="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jpeg>
</file>

<file path=ppt/media/image12.jpeg>
</file>

<file path=ppt/media/image2.gif>
</file>

<file path=ppt/media/image3.jpeg>
</file>

<file path=ppt/media/image4.jpeg>
</file>

<file path=ppt/media/image5.png>
</file>

<file path=ppt/media/image6.jpeg>
</file>

<file path=ppt/media/image7.png>
</file>

<file path=ppt/media/image8.png>
</file>

<file path=ppt/media/image9.png>
</file>

<file path=ppt/media/media1.webm>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21593A-619E-4125-80F1-8D5DC7D55F71}" type="datetimeFigureOut">
              <a:rPr lang="zh-CN" altLang="en-US" smtClean="0"/>
              <a:t>2024/10/8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6CF161-3932-46D9-9E57-9F41CB5B91B1}" type="slidenum">
              <a:rPr lang="zh-CN" altLang="en-US" smtClean="0"/>
              <a:t>‹#›</a:t>
            </a:fld>
            <a:endParaRPr lang="zh-CN" altLang="en-US"/>
          </a:p>
        </p:txBody>
      </p:sp>
    </p:spTree>
    <p:extLst>
      <p:ext uri="{BB962C8B-B14F-4D97-AF65-F5344CB8AC3E}">
        <p14:creationId xmlns:p14="http://schemas.microsoft.com/office/powerpoint/2010/main" val="13567657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5B2E87E-32E0-4943-9DA8-90C866FFE8D7}" type="slidenum">
              <a:rPr lang="zh-CN" altLang="en-US" smtClean="0"/>
              <a:t>1</a:t>
            </a:fld>
            <a:endParaRPr lang="zh-CN" altLang="en-US"/>
          </a:p>
        </p:txBody>
      </p:sp>
    </p:spTree>
    <p:extLst>
      <p:ext uri="{BB962C8B-B14F-4D97-AF65-F5344CB8AC3E}">
        <p14:creationId xmlns:p14="http://schemas.microsoft.com/office/powerpoint/2010/main" val="18594530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10</a:t>
            </a:fld>
            <a:endParaRPr lang="zh-CN" altLang="en-US"/>
          </a:p>
        </p:txBody>
      </p:sp>
    </p:spTree>
    <p:extLst>
      <p:ext uri="{BB962C8B-B14F-4D97-AF65-F5344CB8AC3E}">
        <p14:creationId xmlns:p14="http://schemas.microsoft.com/office/powerpoint/2010/main" val="34495330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2</a:t>
            </a:fld>
            <a:endParaRPr lang="zh-CN" altLang="en-US"/>
          </a:p>
        </p:txBody>
      </p:sp>
    </p:spTree>
    <p:extLst>
      <p:ext uri="{BB962C8B-B14F-4D97-AF65-F5344CB8AC3E}">
        <p14:creationId xmlns:p14="http://schemas.microsoft.com/office/powerpoint/2010/main" val="3404312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3</a:t>
            </a:fld>
            <a:endParaRPr lang="zh-CN" altLang="en-US"/>
          </a:p>
        </p:txBody>
      </p:sp>
    </p:spTree>
    <p:extLst>
      <p:ext uri="{BB962C8B-B14F-4D97-AF65-F5344CB8AC3E}">
        <p14:creationId xmlns:p14="http://schemas.microsoft.com/office/powerpoint/2010/main" val="1898709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4</a:t>
            </a:fld>
            <a:endParaRPr lang="zh-CN" altLang="en-US"/>
          </a:p>
        </p:txBody>
      </p:sp>
    </p:spTree>
    <p:extLst>
      <p:ext uri="{BB962C8B-B14F-4D97-AF65-F5344CB8AC3E}">
        <p14:creationId xmlns:p14="http://schemas.microsoft.com/office/powerpoint/2010/main" val="21232753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5</a:t>
            </a:fld>
            <a:endParaRPr lang="zh-CN" altLang="en-US"/>
          </a:p>
        </p:txBody>
      </p:sp>
    </p:spTree>
    <p:extLst>
      <p:ext uri="{BB962C8B-B14F-4D97-AF65-F5344CB8AC3E}">
        <p14:creationId xmlns:p14="http://schemas.microsoft.com/office/powerpoint/2010/main" val="261977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6</a:t>
            </a:fld>
            <a:endParaRPr lang="zh-CN" altLang="en-US"/>
          </a:p>
        </p:txBody>
      </p:sp>
    </p:spTree>
    <p:extLst>
      <p:ext uri="{BB962C8B-B14F-4D97-AF65-F5344CB8AC3E}">
        <p14:creationId xmlns:p14="http://schemas.microsoft.com/office/powerpoint/2010/main" val="14847324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7</a:t>
            </a:fld>
            <a:endParaRPr lang="zh-CN" altLang="en-US"/>
          </a:p>
        </p:txBody>
      </p:sp>
    </p:spTree>
    <p:extLst>
      <p:ext uri="{BB962C8B-B14F-4D97-AF65-F5344CB8AC3E}">
        <p14:creationId xmlns:p14="http://schemas.microsoft.com/office/powerpoint/2010/main" val="20637450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8</a:t>
            </a:fld>
            <a:endParaRPr lang="zh-CN" altLang="en-US"/>
          </a:p>
        </p:txBody>
      </p:sp>
    </p:spTree>
    <p:extLst>
      <p:ext uri="{BB962C8B-B14F-4D97-AF65-F5344CB8AC3E}">
        <p14:creationId xmlns:p14="http://schemas.microsoft.com/office/powerpoint/2010/main" val="7695701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70C2EA-1C95-47C1-BF71-FF59C05F7F8C}" type="slidenum">
              <a:rPr lang="zh-CN" altLang="en-US" smtClean="0"/>
              <a:t>9</a:t>
            </a:fld>
            <a:endParaRPr lang="zh-CN" altLang="en-US"/>
          </a:p>
        </p:txBody>
      </p:sp>
    </p:spTree>
    <p:extLst>
      <p:ext uri="{BB962C8B-B14F-4D97-AF65-F5344CB8AC3E}">
        <p14:creationId xmlns:p14="http://schemas.microsoft.com/office/powerpoint/2010/main" val="40942053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BAB44ECA-F4F0-4257-BEC2-5DEA227B909B}"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23661580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AB44ECA-F4F0-4257-BEC2-5DEA227B909B}"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1689606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AB44ECA-F4F0-4257-BEC2-5DEA227B909B}"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3741279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AB44ECA-F4F0-4257-BEC2-5DEA227B909B}"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889974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BAB44ECA-F4F0-4257-BEC2-5DEA227B909B}"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24820139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AB44ECA-F4F0-4257-BEC2-5DEA227B909B}" type="datetimeFigureOut">
              <a:rPr lang="zh-CN" altLang="en-US" smtClean="0"/>
              <a:t>2024/10/8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1282999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AB44ECA-F4F0-4257-BEC2-5DEA227B909B}" type="datetimeFigureOut">
              <a:rPr lang="zh-CN" altLang="en-US" smtClean="0"/>
              <a:t>2024/10/8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2514915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AB44ECA-F4F0-4257-BEC2-5DEA227B909B}" type="datetimeFigureOut">
              <a:rPr lang="zh-CN" altLang="en-US" smtClean="0"/>
              <a:t>2024/10/8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1887344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AB44ECA-F4F0-4257-BEC2-5DEA227B909B}" type="datetimeFigureOut">
              <a:rPr lang="zh-CN" altLang="en-US" smtClean="0"/>
              <a:t>2024/10/8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716898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BAB44ECA-F4F0-4257-BEC2-5DEA227B909B}" type="datetimeFigureOut">
              <a:rPr lang="zh-CN" altLang="en-US" smtClean="0"/>
              <a:t>2024/10/8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32144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BAB44ECA-F4F0-4257-BEC2-5DEA227B909B}" type="datetimeFigureOut">
              <a:rPr lang="zh-CN" altLang="en-US" smtClean="0"/>
              <a:t>2024/10/8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17590264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B44ECA-F4F0-4257-BEC2-5DEA227B909B}" type="datetimeFigureOut">
              <a:rPr lang="zh-CN" altLang="en-US" smtClean="0"/>
              <a:t>2024/10/8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AC1BC9-1EB0-479D-845A-0221984A80D4}" type="slidenum">
              <a:rPr lang="zh-CN" altLang="en-US" smtClean="0"/>
              <a:t>‹#›</a:t>
            </a:fld>
            <a:endParaRPr lang="zh-CN" altLang="en-US"/>
          </a:p>
        </p:txBody>
      </p:sp>
    </p:spTree>
    <p:extLst>
      <p:ext uri="{BB962C8B-B14F-4D97-AF65-F5344CB8AC3E}">
        <p14:creationId xmlns:p14="http://schemas.microsoft.com/office/powerpoint/2010/main" val="6116665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bili_sakura@zju.edu.cn"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hyperlink" Target="https://www.kaggle.com/competitions/ariel-data-challenge-2024"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www.esa.int/Science_Exploration/Space_Science/Ariel/Ariel_s_instruments"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hyperlink" Target="https://en.wikipedia.org/wiki/Exoplanet" TargetMode="External"/><Relationship Id="rId3" Type="http://schemas.openxmlformats.org/officeDocument/2006/relationships/hyperlink" Target="https://en.wikipedia.org/wiki/Planet" TargetMode="External"/><Relationship Id="rId7" Type="http://schemas.openxmlformats.org/officeDocument/2006/relationships/hyperlink" Target="https://en.wikipedia.org/wiki/W._M._Keck_Observatory"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hyperlink" Target="https://en.wikipedia.org/wiki/HR_8799" TargetMode="External"/><Relationship Id="rId5" Type="http://schemas.openxmlformats.org/officeDocument/2006/relationships/image" Target="../media/image2.gif"/><Relationship Id="rId10" Type="http://schemas.openxmlformats.org/officeDocument/2006/relationships/image" Target="../media/image3.jpeg"/><Relationship Id="rId4" Type="http://schemas.openxmlformats.org/officeDocument/2006/relationships/hyperlink" Target="https://en.wikipedia.org/wiki/Solar_System" TargetMode="External"/><Relationship Id="rId9" Type="http://schemas.openxmlformats.org/officeDocument/2006/relationships/hyperlink" Target="https://www.esa.int/Science_Exploration/Space_Science/Ariel_factsheet"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Exoplanet#Direct_imaging"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hyperlink" Target="https://en.wikipedia.org/wiki/Beta_Pictoris_b" TargetMode="Externa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8" Type="http://schemas.openxmlformats.org/officeDocument/2006/relationships/hyperlink" Target="https://en.wikipedia.org/wiki/Eclipse" TargetMode="External"/><Relationship Id="rId13" Type="http://schemas.openxmlformats.org/officeDocument/2006/relationships/hyperlink" Target="https://en.wikipedia.org/wiki/Perseverance_(rover)" TargetMode="External"/><Relationship Id="rId3" Type="http://schemas.openxmlformats.org/officeDocument/2006/relationships/slideLayout" Target="../slideLayouts/slideLayout7.xml"/><Relationship Id="rId7" Type="http://schemas.openxmlformats.org/officeDocument/2006/relationships/hyperlink" Target="https://en.wikipedia.org/wiki/Astronomical_object" TargetMode="External"/><Relationship Id="rId12" Type="http://schemas.openxmlformats.org/officeDocument/2006/relationships/hyperlink" Target="https://en.wikipedia.org/wiki/Sun" TargetMode="External"/><Relationship Id="rId2" Type="http://schemas.openxmlformats.org/officeDocument/2006/relationships/video" Target="../media/media1.webm"/><Relationship Id="rId1" Type="http://schemas.microsoft.com/office/2007/relationships/media" Target="../media/media1.webm"/><Relationship Id="rId6" Type="http://schemas.openxmlformats.org/officeDocument/2006/relationships/hyperlink" Target="https://en.wikipedia.org/wiki/Astronomy" TargetMode="External"/><Relationship Id="rId11" Type="http://schemas.openxmlformats.org/officeDocument/2006/relationships/hyperlink" Target="https://en.wikipedia.org/wiki/Phobos_(moon)" TargetMode="External"/><Relationship Id="rId5" Type="http://schemas.openxmlformats.org/officeDocument/2006/relationships/hyperlink" Target="https://en.wikipedia.org/wiki/Astronomical_transit" TargetMode="External"/><Relationship Id="rId10" Type="http://schemas.openxmlformats.org/officeDocument/2006/relationships/hyperlink" Target="https://en.wikipedia.org/wiki/Occultation" TargetMode="External"/><Relationship Id="rId4" Type="http://schemas.openxmlformats.org/officeDocument/2006/relationships/notesSlide" Target="../notesSlides/notesSlide5.xml"/><Relationship Id="rId9" Type="http://schemas.openxmlformats.org/officeDocument/2006/relationships/hyperlink" Target="https://en.wikipedia.org/wiki/Apparent_size" TargetMode="External"/><Relationship Id="rId1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Methods_of_detecting_exoplanets"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Jitter"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www.kaggle.com/code/gordonyip/host-starter-solution" TargetMode="External"/><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409315" y="5551913"/>
            <a:ext cx="9353050" cy="830997"/>
          </a:xfrm>
          <a:prstGeom prst="rect">
            <a:avLst/>
          </a:prstGeom>
          <a:solidFill>
            <a:srgbClr val="FEFEFE">
              <a:alpha val="40000"/>
            </a:srgbClr>
          </a:solidFill>
        </p:spPr>
        <p:txBody>
          <a:bodyPr wrap="square" rtlCol="0">
            <a:spAutoFit/>
          </a:bodyPr>
          <a:lstStyle/>
          <a:p>
            <a:pPr algn="ctr"/>
            <a:r>
              <a:rPr lang="en-US" altLang="zh-CN" sz="2400" dirty="0">
                <a:latin typeface="Times New Roman" panose="02020603050405020304" pitchFamily="18" charset="0"/>
                <a:cs typeface="Times New Roman" panose="02020603050405020304" pitchFamily="18" charset="0"/>
              </a:rPr>
              <a:t>Presenter: </a:t>
            </a:r>
            <a:r>
              <a:rPr lang="en-US" altLang="zh-CN" sz="2400" dirty="0" err="1">
                <a:latin typeface="Times New Roman" panose="02020603050405020304" pitchFamily="18" charset="0"/>
                <a:cs typeface="Times New Roman" panose="02020603050405020304" pitchFamily="18" charset="0"/>
              </a:rPr>
              <a:t>kaggle</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君</a:t>
            </a:r>
            <a:r>
              <a:rPr lang="en-US" altLang="zh-CN" sz="2400" dirty="0">
                <a:latin typeface="Times New Roman" panose="02020603050405020304" pitchFamily="18" charset="0"/>
                <a:cs typeface="Times New Roman" panose="02020603050405020304" pitchFamily="18" charset="0"/>
              </a:rPr>
              <a:t>-</a:t>
            </a:r>
            <a:r>
              <a:rPr lang="en-US" altLang="zh-CN" sz="2400" dirty="0" err="1">
                <a:latin typeface="Times New Roman" panose="02020603050405020304" pitchFamily="18" charset="0"/>
                <a:cs typeface="Times New Roman" panose="02020603050405020304" pitchFamily="18" charset="0"/>
              </a:rPr>
              <a:t>sakura</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hlinkClick r:id="rId3"/>
              </a:rPr>
              <a:t>bili_sakura@zju.edu.cn</a:t>
            </a:r>
            <a:r>
              <a:rPr lang="zh-CN" altLang="en-US"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algn="ctr"/>
            <a:r>
              <a:rPr lang="en-US" altLang="zh-CN" sz="2400" dirty="0">
                <a:latin typeface="Times New Roman" panose="02020603050405020304" pitchFamily="18" charset="0"/>
                <a:cs typeface="Times New Roman" panose="02020603050405020304" pitchFamily="18" charset="0"/>
              </a:rPr>
              <a:t>Date: October 8, 2024</a:t>
            </a:r>
          </a:p>
        </p:txBody>
      </p:sp>
      <p:sp>
        <p:nvSpPr>
          <p:cNvPr id="5" name="标题 1"/>
          <p:cNvSpPr txBox="1">
            <a:spLocks/>
          </p:cNvSpPr>
          <p:nvPr/>
        </p:nvSpPr>
        <p:spPr>
          <a:xfrm>
            <a:off x="-1" y="4615158"/>
            <a:ext cx="12192001" cy="93675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3600" b="1" dirty="0">
                <a:latin typeface="Times New Roman" panose="02020603050405020304" pitchFamily="18" charset="0"/>
              </a:rPr>
              <a:t>Lecture 1.5: Deep Understanding of Ariel Mission</a:t>
            </a:r>
          </a:p>
          <a:p>
            <a:pPr algn="ctr"/>
            <a:r>
              <a:rPr lang="de-DE" altLang="zh-CN" sz="2000" dirty="0">
                <a:latin typeface="Arial" panose="020B0604020202020204" pitchFamily="34" charset="0"/>
                <a:cs typeface="Arial" panose="020B0604020202020204" pitchFamily="34" charset="0"/>
              </a:rPr>
              <a:t>Tutorials: </a:t>
            </a:r>
            <a:r>
              <a:rPr lang="de-DE" altLang="zh-CN" sz="2000" dirty="0">
                <a:latin typeface="Arial" panose="020B0604020202020204" pitchFamily="34" charset="0"/>
                <a:cs typeface="Arial" panose="020B0604020202020204" pitchFamily="34" charset="0"/>
                <a:hlinkClick r:id="rId4"/>
              </a:rPr>
              <a:t>NeurIPS - Ariel Data Challenge 2024</a:t>
            </a:r>
            <a:endParaRPr lang="de-DE" altLang="zh-CN" sz="2000" dirty="0">
              <a:latin typeface="Arial" panose="020B0604020202020204" pitchFamily="34" charset="0"/>
              <a:cs typeface="Arial" panose="020B0604020202020204" pitchFamily="34" charset="0"/>
            </a:endParaRPr>
          </a:p>
        </p:txBody>
      </p:sp>
      <p:sp>
        <p:nvSpPr>
          <p:cNvPr id="8" name="矩形 7"/>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pic>
        <p:nvPicPr>
          <p:cNvPr id="3" name="图片 2"/>
          <p:cNvPicPr>
            <a:picLocks noChangeAspect="1"/>
          </p:cNvPicPr>
          <p:nvPr/>
        </p:nvPicPr>
        <p:blipFill>
          <a:blip r:embed="rId5"/>
          <a:stretch>
            <a:fillRect/>
          </a:stretch>
        </p:blipFill>
        <p:spPr>
          <a:xfrm>
            <a:off x="589644" y="98206"/>
            <a:ext cx="10718821" cy="4288980"/>
          </a:xfrm>
          <a:prstGeom prst="rect">
            <a:avLst/>
          </a:prstGeom>
        </p:spPr>
      </p:pic>
      <p:sp>
        <p:nvSpPr>
          <p:cNvPr id="13" name="文本框 12"/>
          <p:cNvSpPr txBox="1"/>
          <p:nvPr/>
        </p:nvSpPr>
        <p:spPr>
          <a:xfrm>
            <a:off x="0" y="6488668"/>
            <a:ext cx="6085840"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Image Credit: </a:t>
            </a:r>
            <a:r>
              <a:rPr lang="en-US" altLang="zh-CN" dirty="0">
                <a:latin typeface="Times New Roman" panose="02020603050405020304" pitchFamily="18" charset="0"/>
                <a:cs typeface="Times New Roman" panose="02020603050405020304" pitchFamily="18" charset="0"/>
                <a:hlinkClick r:id="rId4"/>
              </a:rPr>
              <a:t>NeurIPS - Ariel Data Challenge 2024 | Kaggle</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701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7157548" cy="707886"/>
          </a:xfrm>
          <a:prstGeom prst="rect">
            <a:avLst/>
          </a:prstGeom>
          <a:noFill/>
        </p:spPr>
        <p:txBody>
          <a:bodyPr wrap="square" rtlCol="0">
            <a:spAutoFit/>
          </a:bodyPr>
          <a:lstStyle/>
          <a:p>
            <a:r>
              <a:rPr kumimoji="0" lang="en-US" altLang="zh-CN" sz="40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Ariel's Instruments</a:t>
            </a:r>
          </a:p>
        </p:txBody>
      </p:sp>
      <p:sp>
        <p:nvSpPr>
          <p:cNvPr id="6" name="矩形 5"/>
          <p:cNvSpPr/>
          <p:nvPr/>
        </p:nvSpPr>
        <p:spPr>
          <a:xfrm>
            <a:off x="0" y="6488668"/>
            <a:ext cx="6841724" cy="523220"/>
          </a:xfrm>
          <a:prstGeom prst="rect">
            <a:avLst/>
          </a:prstGeom>
        </p:spPr>
        <p:txBody>
          <a:bodyPr wrap="square">
            <a:spAutoFit/>
          </a:bodyPr>
          <a:lstStyle/>
          <a:p>
            <a:r>
              <a:rPr lang="en-US" altLang="zh-CN" sz="1400" dirty="0">
                <a:latin typeface="Arial" panose="020B0604020202020204" pitchFamily="34" charset="0"/>
                <a:cs typeface="Arial" panose="020B0604020202020204" pitchFamily="34" charset="0"/>
                <a:hlinkClick r:id="rId3"/>
              </a:rPr>
              <a:t>https://www.esa.int/Science_Exploration/Space_Science/Ariel/Ariel_s_instruments</a:t>
            </a:r>
            <a:endParaRPr lang="en-US" altLang="zh-CN" sz="1400" dirty="0">
              <a:latin typeface="Arial" panose="020B0604020202020204" pitchFamily="34" charset="0"/>
              <a:cs typeface="Arial" panose="020B0604020202020204" pitchFamily="34" charset="0"/>
            </a:endParaRPr>
          </a:p>
          <a:p>
            <a:endParaRPr lang="zh-CN" altLang="en-US" sz="1400" dirty="0">
              <a:latin typeface="Arial" panose="020B0604020202020204" pitchFamily="34" charset="0"/>
              <a:cs typeface="Arial" panose="020B0604020202020204" pitchFamily="34" charset="0"/>
            </a:endParaRPr>
          </a:p>
        </p:txBody>
      </p:sp>
      <p:pic>
        <p:nvPicPr>
          <p:cNvPr id="7" name="图片 6"/>
          <p:cNvPicPr>
            <a:picLocks noChangeAspect="1"/>
          </p:cNvPicPr>
          <p:nvPr/>
        </p:nvPicPr>
        <p:blipFill>
          <a:blip r:embed="rId4"/>
          <a:stretch>
            <a:fillRect/>
          </a:stretch>
        </p:blipFill>
        <p:spPr>
          <a:xfrm>
            <a:off x="271952" y="1354069"/>
            <a:ext cx="8465648" cy="4937710"/>
          </a:xfrm>
          <a:prstGeom prst="rect">
            <a:avLst/>
          </a:prstGeom>
          <a:ln>
            <a:noFill/>
          </a:ln>
          <a:effectLst>
            <a:outerShdw blurRad="292100" dist="139700" dir="2700000" algn="tl" rotWithShape="0">
              <a:srgbClr val="333333">
                <a:alpha val="65000"/>
              </a:srgbClr>
            </a:outerShdw>
          </a:effectLst>
        </p:spPr>
      </p:pic>
      <p:sp>
        <p:nvSpPr>
          <p:cNvPr id="3" name="矩形 2">
            <a:extLst>
              <a:ext uri="{FF2B5EF4-FFF2-40B4-BE49-F238E27FC236}">
                <a16:creationId xmlns:a16="http://schemas.microsoft.com/office/drawing/2014/main" id="{67990BD4-9562-C3DD-5027-BFADA2B9223F}"/>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2604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6211669"/>
            <a:ext cx="6096000" cy="646331"/>
          </a:xfrm>
          <a:prstGeom prst="rect">
            <a:avLst/>
          </a:prstGeom>
        </p:spPr>
        <p:txBody>
          <a:bodyPr>
            <a:spAutoFit/>
          </a:bodyPr>
          <a:lstStyle/>
          <a:p>
            <a:r>
              <a:rPr lang="en-US" altLang="zh-CN" b="0" i="0" dirty="0">
                <a:solidFill>
                  <a:srgbClr val="222222"/>
                </a:solidFill>
                <a:effectLst/>
                <a:latin typeface="Arial" panose="020B0604020202020204" pitchFamily="34" charset="0"/>
              </a:rPr>
              <a:t>Carroll, B. W., &amp; </a:t>
            </a:r>
            <a:r>
              <a:rPr lang="en-US" altLang="zh-CN" b="0" i="0" dirty="0" err="1">
                <a:solidFill>
                  <a:srgbClr val="222222"/>
                </a:solidFill>
                <a:effectLst/>
                <a:latin typeface="Arial" panose="020B0604020202020204" pitchFamily="34" charset="0"/>
              </a:rPr>
              <a:t>Ostlie</a:t>
            </a:r>
            <a:r>
              <a:rPr lang="en-US" altLang="zh-CN" b="0" i="0" dirty="0">
                <a:solidFill>
                  <a:srgbClr val="222222"/>
                </a:solidFill>
                <a:effectLst/>
                <a:latin typeface="Arial" panose="020B0604020202020204" pitchFamily="34" charset="0"/>
              </a:rPr>
              <a:t>, D. A. (2017). </a:t>
            </a:r>
            <a:r>
              <a:rPr lang="en-US" altLang="zh-CN" b="0" i="1" dirty="0">
                <a:solidFill>
                  <a:srgbClr val="222222"/>
                </a:solidFill>
                <a:effectLst/>
                <a:latin typeface="Arial" panose="020B0604020202020204" pitchFamily="34" charset="0"/>
              </a:rPr>
              <a:t>An introduction to modern astrophysics</a:t>
            </a:r>
            <a:r>
              <a:rPr lang="en-US" altLang="zh-CN" b="0" i="0" dirty="0">
                <a:solidFill>
                  <a:srgbClr val="222222"/>
                </a:solidFill>
                <a:effectLst/>
                <a:latin typeface="Arial" panose="020B0604020202020204" pitchFamily="34" charset="0"/>
              </a:rPr>
              <a:t>. Cambridge University Press.</a:t>
            </a:r>
            <a:endParaRPr lang="zh-CN" altLang="en-US" dirty="0"/>
          </a:p>
        </p:txBody>
      </p:sp>
      <p:sp>
        <p:nvSpPr>
          <p:cNvPr id="3" name="文本框 2"/>
          <p:cNvSpPr txBox="1"/>
          <p:nvPr/>
        </p:nvSpPr>
        <p:spPr>
          <a:xfrm>
            <a:off x="271952" y="449294"/>
            <a:ext cx="7513148" cy="707886"/>
          </a:xfrm>
          <a:prstGeom prst="rect">
            <a:avLst/>
          </a:prstGeom>
          <a:noFill/>
        </p:spPr>
        <p:txBody>
          <a:bodyPr wrap="square" rtlCol="0">
            <a:spAutoFit/>
          </a:bodyPr>
          <a:lstStyle/>
          <a:p>
            <a:r>
              <a:rPr lang="en-US" altLang="zh-CN" sz="4000" b="1" dirty="0">
                <a:solidFill>
                  <a:srgbClr val="333333"/>
                </a:solidFill>
                <a:latin typeface="Times New Roman" panose="02020603050405020304" pitchFamily="18" charset="0"/>
                <a:cs typeface="Times New Roman" panose="02020603050405020304" pitchFamily="18" charset="0"/>
              </a:rPr>
              <a:t>Supplementary</a:t>
            </a:r>
            <a:endParaRPr lang="en-US" altLang="zh-CN" sz="4000" b="1" dirty="0">
              <a:latin typeface="Times New Roman" panose="02020603050405020304" pitchFamily="18" charset="0"/>
              <a:cs typeface="Times New Roman" panose="02020603050405020304" pitchFamily="18" charset="0"/>
            </a:endParaRPr>
          </a:p>
        </p:txBody>
      </p:sp>
      <p:sp>
        <p:nvSpPr>
          <p:cNvPr id="4" name="文本框 3"/>
          <p:cNvSpPr txBox="1"/>
          <p:nvPr/>
        </p:nvSpPr>
        <p:spPr>
          <a:xfrm>
            <a:off x="342900" y="1276350"/>
            <a:ext cx="5086350"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Note: Only if you are interested in </a:t>
            </a:r>
            <a:r>
              <a:rPr lang="en-US" altLang="zh-CN" b="0" i="1" dirty="0">
                <a:solidFill>
                  <a:srgbClr val="222222"/>
                </a:solidFill>
                <a:effectLst/>
                <a:latin typeface="Arial" panose="020B0604020202020204" pitchFamily="34" charset="0"/>
                <a:cs typeface="Arial" panose="020B0604020202020204" pitchFamily="34" charset="0"/>
              </a:rPr>
              <a:t>astrophysics!</a:t>
            </a:r>
            <a:endParaRPr lang="zh-CN" altLang="en-US" dirty="0">
              <a:latin typeface="Arial" panose="020B0604020202020204" pitchFamily="34" charset="0"/>
              <a:cs typeface="Arial" panose="020B0604020202020204" pitchFamily="34" charset="0"/>
            </a:endParaRPr>
          </a:p>
        </p:txBody>
      </p:sp>
      <p:pic>
        <p:nvPicPr>
          <p:cNvPr id="5" name="图片 4"/>
          <p:cNvPicPr>
            <a:picLocks noChangeAspect="1"/>
          </p:cNvPicPr>
          <p:nvPr/>
        </p:nvPicPr>
        <p:blipFill>
          <a:blip r:embed="rId2"/>
          <a:stretch>
            <a:fillRect/>
          </a:stretch>
        </p:blipFill>
        <p:spPr>
          <a:xfrm>
            <a:off x="600075" y="1873025"/>
            <a:ext cx="2935962" cy="3691167"/>
          </a:xfrm>
          <a:prstGeom prst="rect">
            <a:avLst/>
          </a:prstGeom>
          <a:ln>
            <a:noFill/>
          </a:ln>
          <a:effectLst>
            <a:outerShdw blurRad="292100" dist="139700" dir="2700000" algn="tl" rotWithShape="0">
              <a:srgbClr val="333333">
                <a:alpha val="65000"/>
              </a:srgbClr>
            </a:outerShdw>
          </a:effectLst>
        </p:spPr>
      </p:pic>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50065" y="1851874"/>
            <a:ext cx="2783150" cy="3712318"/>
          </a:xfrm>
          <a:prstGeom prst="rect">
            <a:avLst/>
          </a:prstGeom>
          <a:ln>
            <a:noFill/>
          </a:ln>
          <a:effectLst>
            <a:outerShdw blurRad="292100" dist="139700" dir="2700000" algn="tl" rotWithShape="0">
              <a:srgbClr val="333333">
                <a:alpha val="65000"/>
              </a:srgbClr>
            </a:outerShdw>
          </a:effectLst>
        </p:spPr>
      </p:pic>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21271" y="1980326"/>
            <a:ext cx="4104871" cy="3077450"/>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600075" y="5703264"/>
            <a:ext cx="4397989" cy="369332"/>
          </a:xfrm>
          <a:prstGeom prst="rect">
            <a:avLst/>
          </a:prstGeom>
        </p:spPr>
        <p:txBody>
          <a:bodyPr wrap="square">
            <a:spAutoFit/>
          </a:bodyPr>
          <a:lstStyle/>
          <a:p>
            <a:r>
              <a:rPr lang="en-US" altLang="zh-CN" b="1" dirty="0">
                <a:latin typeface="Arial" panose="020B0604020202020204" pitchFamily="34" charset="0"/>
              </a:rPr>
              <a:t>Astrophysics Textbook</a:t>
            </a:r>
            <a:endParaRPr lang="zh-CN" altLang="en-US" b="1" dirty="0"/>
          </a:p>
        </p:txBody>
      </p:sp>
      <p:sp>
        <p:nvSpPr>
          <p:cNvPr id="9" name="矩形 8"/>
          <p:cNvSpPr/>
          <p:nvPr/>
        </p:nvSpPr>
        <p:spPr>
          <a:xfrm>
            <a:off x="4028526" y="5696256"/>
            <a:ext cx="4397989" cy="369332"/>
          </a:xfrm>
          <a:prstGeom prst="rect">
            <a:avLst/>
          </a:prstGeom>
        </p:spPr>
        <p:txBody>
          <a:bodyPr wrap="square">
            <a:spAutoFit/>
          </a:bodyPr>
          <a:lstStyle/>
          <a:p>
            <a:r>
              <a:rPr lang="zh-CN" altLang="en-US" b="1" dirty="0">
                <a:latin typeface="Arial" panose="020B0604020202020204" pitchFamily="34" charset="0"/>
              </a:rPr>
              <a:t>上海天文馆</a:t>
            </a:r>
            <a:r>
              <a:rPr lang="en-US" altLang="zh-CN" b="1" dirty="0">
                <a:latin typeface="Arial" panose="020B0604020202020204" pitchFamily="34" charset="0"/>
              </a:rPr>
              <a:t> (</a:t>
            </a:r>
            <a:r>
              <a:rPr lang="en-US" altLang="zh-CN" b="1" dirty="0" err="1">
                <a:latin typeface="Arial" panose="020B0604020202020204" pitchFamily="34" charset="0"/>
              </a:rPr>
              <a:t>sakura</a:t>
            </a:r>
            <a:r>
              <a:rPr lang="zh-CN" altLang="en-US" b="1" dirty="0">
                <a:latin typeface="Arial" panose="020B0604020202020204" pitchFamily="34" charset="0"/>
              </a:rPr>
              <a:t>于</a:t>
            </a:r>
            <a:r>
              <a:rPr lang="en-US" altLang="zh-CN" b="1" dirty="0">
                <a:latin typeface="Arial" panose="020B0604020202020204" pitchFamily="34" charset="0"/>
              </a:rPr>
              <a:t>2024.5)</a:t>
            </a:r>
            <a:endParaRPr lang="zh-CN" altLang="en-US" b="1" dirty="0"/>
          </a:p>
        </p:txBody>
      </p:sp>
      <p:sp>
        <p:nvSpPr>
          <p:cNvPr id="10" name="矩形 9"/>
          <p:cNvSpPr/>
          <p:nvPr/>
        </p:nvSpPr>
        <p:spPr>
          <a:xfrm>
            <a:off x="7410451" y="5260892"/>
            <a:ext cx="5102290" cy="369332"/>
          </a:xfrm>
          <a:prstGeom prst="rect">
            <a:avLst/>
          </a:prstGeom>
        </p:spPr>
        <p:txBody>
          <a:bodyPr wrap="square">
            <a:spAutoFit/>
          </a:bodyPr>
          <a:lstStyle/>
          <a:p>
            <a:r>
              <a:rPr lang="zh-CN" altLang="en-US" b="1" dirty="0">
                <a:latin typeface="Arial" panose="020B0604020202020204" pitchFamily="34" charset="0"/>
              </a:rPr>
              <a:t>上海交通大学 </a:t>
            </a:r>
            <a:r>
              <a:rPr lang="en-US" altLang="zh-CN" b="1" dirty="0">
                <a:latin typeface="Arial" panose="020B0604020202020204" pitchFamily="34" charset="0"/>
              </a:rPr>
              <a:t>&amp; </a:t>
            </a:r>
            <a:r>
              <a:rPr lang="zh-CN" altLang="en-US" b="1" strike="sngStrike" dirty="0">
                <a:latin typeface="Arial" panose="020B0604020202020204" pitchFamily="34" charset="0"/>
              </a:rPr>
              <a:t>天文学部</a:t>
            </a:r>
            <a:r>
              <a:rPr lang="en-US" altLang="zh-CN" b="1" dirty="0">
                <a:latin typeface="Arial" panose="020B0604020202020204" pitchFamily="34" charset="0"/>
              </a:rPr>
              <a:t>(</a:t>
            </a:r>
            <a:r>
              <a:rPr lang="en-US" altLang="zh-CN" b="1" dirty="0" err="1">
                <a:latin typeface="Arial" panose="020B0604020202020204" pitchFamily="34" charset="0"/>
              </a:rPr>
              <a:t>sakura</a:t>
            </a:r>
            <a:r>
              <a:rPr lang="zh-CN" altLang="en-US" b="1" dirty="0">
                <a:latin typeface="Arial" panose="020B0604020202020204" pitchFamily="34" charset="0"/>
              </a:rPr>
              <a:t>于</a:t>
            </a:r>
            <a:r>
              <a:rPr lang="en-US" altLang="zh-CN" b="1" dirty="0">
                <a:latin typeface="Arial" panose="020B0604020202020204" pitchFamily="34" charset="0"/>
              </a:rPr>
              <a:t>2024.4)</a:t>
            </a:r>
            <a:endParaRPr lang="zh-CN" altLang="en-US" b="1" dirty="0"/>
          </a:p>
        </p:txBody>
      </p:sp>
    </p:spTree>
    <p:extLst>
      <p:ext uri="{BB962C8B-B14F-4D97-AF65-F5344CB8AC3E}">
        <p14:creationId xmlns:p14="http://schemas.microsoft.com/office/powerpoint/2010/main" val="2655792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Outline</a:t>
            </a:r>
            <a:endParaRPr lang="zh-CN" altLang="en-US" sz="4000" b="1" dirty="0">
              <a:latin typeface="Times New Roman" panose="02020603050405020304" pitchFamily="18" charset="0"/>
              <a:cs typeface="Times New Roman" panose="02020603050405020304" pitchFamily="18" charset="0"/>
            </a:endParaRPr>
          </a:p>
        </p:txBody>
      </p:sp>
      <p:sp>
        <p:nvSpPr>
          <p:cNvPr id="6" name="Rectangle 2"/>
          <p:cNvSpPr>
            <a:spLocks noChangeArrowheads="1"/>
          </p:cNvSpPr>
          <p:nvPr/>
        </p:nvSpPr>
        <p:spPr bwMode="auto">
          <a:xfrm>
            <a:off x="1178542" y="1220077"/>
            <a:ext cx="9030051" cy="3877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342900" lvl="0" indent="-342900" eaLnBrk="0" fontAlgn="base" hangingPunct="0">
              <a:spcBef>
                <a:spcPct val="0"/>
              </a:spcBef>
              <a:spcAft>
                <a:spcPct val="0"/>
              </a:spcAft>
              <a:buFont typeface="Wingdings" panose="05000000000000000000" pitchFamily="2" charset="2"/>
              <a:buChar char="n"/>
            </a:pPr>
            <a:r>
              <a:rPr lang="en-US" altLang="zh-CN" sz="2800" b="1" dirty="0">
                <a:solidFill>
                  <a:srgbClr val="333333"/>
                </a:solidFill>
                <a:latin typeface="Times New Roman" panose="02020603050405020304" pitchFamily="18" charset="0"/>
                <a:ea typeface="Open Sans"/>
                <a:cs typeface="Times New Roman" panose="02020603050405020304" pitchFamily="18" charset="0"/>
              </a:rPr>
              <a:t>Exoplanetary Science (</a:t>
            </a:r>
            <a:r>
              <a:rPr lang="zh-CN" altLang="en-US" sz="2800" b="1" dirty="0">
                <a:solidFill>
                  <a:srgbClr val="333333"/>
                </a:solidFill>
                <a:latin typeface="Times New Roman" panose="02020603050405020304" pitchFamily="18" charset="0"/>
                <a:ea typeface="Open Sans"/>
                <a:cs typeface="Times New Roman" panose="02020603050405020304" pitchFamily="18" charset="0"/>
              </a:rPr>
              <a:t>系外行星科学</a:t>
            </a:r>
            <a:r>
              <a:rPr lang="en-US" altLang="zh-CN" sz="2800" b="1" dirty="0">
                <a:solidFill>
                  <a:srgbClr val="333333"/>
                </a:solidFill>
                <a:latin typeface="Times New Roman" panose="02020603050405020304" pitchFamily="18" charset="0"/>
                <a:ea typeface="Open Sans"/>
                <a:cs typeface="Times New Roman" panose="02020603050405020304" pitchFamily="18" charset="0"/>
              </a:rPr>
              <a:t>)</a:t>
            </a:r>
          </a:p>
          <a:p>
            <a:pPr marL="342900" lvl="0" indent="-342900" eaLnBrk="0" fontAlgn="base" hangingPunct="0">
              <a:spcBef>
                <a:spcPct val="0"/>
              </a:spcBef>
              <a:spcAft>
                <a:spcPct val="0"/>
              </a:spcAft>
              <a:buFont typeface="Wingdings" panose="05000000000000000000" pitchFamily="2" charset="2"/>
              <a:buChar char="n"/>
            </a:pP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Detection Methods</a:t>
            </a:r>
          </a:p>
          <a:p>
            <a:pPr marL="914400" lvl="1" indent="-457200" eaLnBrk="0" fontAlgn="base" hangingPunct="0">
              <a:spcBef>
                <a:spcPct val="0"/>
              </a:spcBef>
              <a:spcAft>
                <a:spcPct val="0"/>
              </a:spcAft>
              <a:buFont typeface="Wingdings" panose="05000000000000000000" pitchFamily="2" charset="2"/>
              <a:buChar char="p"/>
            </a:pP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Direct Imaging </a:t>
            </a:r>
            <a:r>
              <a:rPr lang="en-US" altLang="zh-CN" sz="2800" b="1" dirty="0">
                <a:solidFill>
                  <a:srgbClr val="333333"/>
                </a:solidFill>
                <a:latin typeface="Times New Roman" panose="02020603050405020304" pitchFamily="18" charset="0"/>
                <a:ea typeface="Open Sans"/>
                <a:cs typeface="Times New Roman" panose="02020603050405020304" pitchFamily="18" charset="0"/>
              </a:rPr>
              <a:t>(</a:t>
            </a:r>
            <a:r>
              <a:rPr lang="zh-CN" altLang="en-US" sz="2800" b="1" dirty="0">
                <a:solidFill>
                  <a:srgbClr val="333333"/>
                </a:solidFill>
                <a:latin typeface="Times New Roman" panose="02020603050405020304" pitchFamily="18" charset="0"/>
                <a:ea typeface="Open Sans"/>
                <a:cs typeface="Times New Roman" panose="02020603050405020304" pitchFamily="18" charset="0"/>
              </a:rPr>
              <a:t>直接成像法</a:t>
            </a:r>
            <a:r>
              <a:rPr lang="en-US" altLang="zh-CN" sz="2800" b="1" dirty="0">
                <a:solidFill>
                  <a:srgbClr val="333333"/>
                </a:solidFill>
                <a:latin typeface="Times New Roman" panose="02020603050405020304" pitchFamily="18" charset="0"/>
                <a:ea typeface="Open Sans"/>
                <a:cs typeface="Times New Roman" panose="02020603050405020304" pitchFamily="18" charset="0"/>
              </a:rPr>
              <a:t>)</a:t>
            </a:r>
            <a:endPar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endParaRPr>
          </a:p>
          <a:p>
            <a:pPr marL="914400" lvl="1" indent="-457200" eaLnBrk="0" fontAlgn="base" hangingPunct="0">
              <a:spcBef>
                <a:spcPct val="0"/>
              </a:spcBef>
              <a:spcAft>
                <a:spcPct val="0"/>
              </a:spcAft>
              <a:buFont typeface="Wingdings" panose="05000000000000000000" pitchFamily="2" charset="2"/>
              <a:buChar char="p"/>
            </a:pP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Transit Methods (</a:t>
            </a:r>
            <a:r>
              <a:rPr kumimoji="0" lang="zh-CN" altLang="en-US"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凌日</a:t>
            </a:r>
            <a:r>
              <a:rPr lang="zh-CN" altLang="en-US" sz="2800" b="1" dirty="0">
                <a:solidFill>
                  <a:srgbClr val="333333"/>
                </a:solidFill>
                <a:latin typeface="Times New Roman" panose="02020603050405020304" pitchFamily="18" charset="0"/>
                <a:ea typeface="Open Sans"/>
                <a:cs typeface="Times New Roman" panose="02020603050405020304" pitchFamily="18" charset="0"/>
              </a:rPr>
              <a:t>法</a:t>
            </a: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a:t>
            </a:r>
          </a:p>
          <a:p>
            <a:pPr marL="342900" indent="-342900" eaLnBrk="0" fontAlgn="base" hangingPunct="0">
              <a:spcBef>
                <a:spcPct val="0"/>
              </a:spcBef>
              <a:spcAft>
                <a:spcPct val="0"/>
              </a:spcAft>
              <a:buFont typeface="Wingdings" panose="05000000000000000000" pitchFamily="2" charset="2"/>
              <a:buChar char="n"/>
            </a:pP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Challenges</a:t>
            </a:r>
          </a:p>
          <a:p>
            <a:pPr marL="914400" lvl="1" indent="-457200" eaLnBrk="0" fontAlgn="base" hangingPunct="0">
              <a:spcBef>
                <a:spcPct val="0"/>
              </a:spcBef>
              <a:spcAft>
                <a:spcPct val="0"/>
              </a:spcAft>
              <a:buFont typeface="Wingdings" panose="05000000000000000000" pitchFamily="2" charset="2"/>
              <a:buChar char="p"/>
            </a:pPr>
            <a:r>
              <a:rPr lang="en-US" altLang="zh-CN" sz="2800" b="1" dirty="0">
                <a:solidFill>
                  <a:srgbClr val="333333"/>
                </a:solidFill>
                <a:latin typeface="Times New Roman" panose="02020603050405020304" pitchFamily="18" charset="0"/>
                <a:ea typeface="Open Sans"/>
                <a:cs typeface="Times New Roman" panose="02020603050405020304" pitchFamily="18" charset="0"/>
              </a:rPr>
              <a:t>Noisy Data (</a:t>
            </a:r>
            <a:r>
              <a:rPr lang="zh-CN" altLang="en-US" sz="2800" b="1" dirty="0">
                <a:solidFill>
                  <a:srgbClr val="333333"/>
                </a:solidFill>
                <a:latin typeface="Times New Roman" panose="02020603050405020304" pitchFamily="18" charset="0"/>
                <a:ea typeface="Open Sans"/>
                <a:cs typeface="Times New Roman" panose="02020603050405020304" pitchFamily="18" charset="0"/>
              </a:rPr>
              <a:t>噪声数据</a:t>
            </a:r>
            <a:r>
              <a:rPr lang="en-US" altLang="zh-CN" sz="2800" b="1" dirty="0">
                <a:solidFill>
                  <a:srgbClr val="333333"/>
                </a:solidFill>
                <a:latin typeface="Times New Roman" panose="02020603050405020304" pitchFamily="18" charset="0"/>
                <a:ea typeface="Open Sans"/>
                <a:cs typeface="Times New Roman" panose="02020603050405020304" pitchFamily="18" charset="0"/>
              </a:rPr>
              <a:t>)</a:t>
            </a:r>
          </a:p>
          <a:p>
            <a:pPr marL="914400" lvl="1" indent="-457200" eaLnBrk="0" fontAlgn="base" hangingPunct="0">
              <a:spcBef>
                <a:spcPct val="0"/>
              </a:spcBef>
              <a:spcAft>
                <a:spcPct val="0"/>
              </a:spcAft>
              <a:buFont typeface="Wingdings" panose="05000000000000000000" pitchFamily="2" charset="2"/>
              <a:buChar char="p"/>
            </a:pPr>
            <a:r>
              <a:rPr lang="en-US" altLang="zh-CN" sz="2800" b="1" dirty="0">
                <a:solidFill>
                  <a:srgbClr val="333333"/>
                </a:solidFill>
                <a:latin typeface="Times New Roman" panose="02020603050405020304" pitchFamily="18" charset="0"/>
                <a:ea typeface="Open Sans"/>
                <a:cs typeface="Times New Roman" panose="02020603050405020304" pitchFamily="18" charset="0"/>
              </a:rPr>
              <a:t>Goal of Ariel Data Challenge</a:t>
            </a:r>
          </a:p>
          <a:p>
            <a:pPr marL="914400" lvl="1" indent="-457200" eaLnBrk="0" fontAlgn="base" hangingPunct="0">
              <a:spcBef>
                <a:spcPct val="0"/>
              </a:spcBef>
              <a:spcAft>
                <a:spcPct val="0"/>
              </a:spcAft>
              <a:buFont typeface="Wingdings" panose="05000000000000000000" pitchFamily="2" charset="2"/>
              <a:buChar char="p"/>
            </a:pP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Detrending/</a:t>
            </a:r>
            <a:r>
              <a:rPr kumimoji="0" lang="en-US" altLang="zh-CN" sz="2800" b="1" i="0" u="none" strike="noStrike" cap="none" normalizeH="0" baseline="0" dirty="0" err="1">
                <a:ln>
                  <a:noFill/>
                </a:ln>
                <a:solidFill>
                  <a:srgbClr val="333333"/>
                </a:solidFill>
                <a:effectLst/>
                <a:latin typeface="Times New Roman" panose="02020603050405020304" pitchFamily="18" charset="0"/>
                <a:ea typeface="Open Sans"/>
                <a:cs typeface="Times New Roman" panose="02020603050405020304" pitchFamily="18" charset="0"/>
              </a:rPr>
              <a:t>Denosing</a:t>
            </a: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 (</a:t>
            </a:r>
            <a:r>
              <a:rPr kumimoji="0" lang="zh-CN" altLang="en-US"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去趋势</a:t>
            </a: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a:t>
            </a:r>
            <a:r>
              <a:rPr kumimoji="0" lang="zh-CN" altLang="en-US"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去噪</a:t>
            </a: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a:t>
            </a:r>
          </a:p>
          <a:p>
            <a:pPr marL="457200" indent="-457200" eaLnBrk="0" fontAlgn="base" hangingPunct="0">
              <a:spcBef>
                <a:spcPct val="0"/>
              </a:spcBef>
              <a:spcAft>
                <a:spcPct val="0"/>
              </a:spcAft>
              <a:buFont typeface="Wingdings" panose="05000000000000000000" pitchFamily="2" charset="2"/>
              <a:buChar char="n"/>
            </a:pPr>
            <a:r>
              <a:rPr kumimoji="0" lang="en-US" altLang="zh-CN" sz="28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Ariel's instruments</a:t>
            </a:r>
          </a:p>
        </p:txBody>
      </p:sp>
      <p:sp>
        <p:nvSpPr>
          <p:cNvPr id="3" name="矩形 2">
            <a:extLst>
              <a:ext uri="{FF2B5EF4-FFF2-40B4-BE49-F238E27FC236}">
                <a16:creationId xmlns:a16="http://schemas.microsoft.com/office/drawing/2014/main" id="{F4A94564-502B-ECEC-63C2-30B60736D572}"/>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73127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Exoplanetary Science</a:t>
            </a:r>
            <a:endParaRPr lang="zh-CN" altLang="en-US" sz="4000" b="1" dirty="0">
              <a:latin typeface="Times New Roman" panose="02020603050405020304" pitchFamily="18" charset="0"/>
              <a:cs typeface="Times New Roman" panose="02020603050405020304" pitchFamily="18" charset="0"/>
            </a:endParaRPr>
          </a:p>
        </p:txBody>
      </p:sp>
      <p:sp>
        <p:nvSpPr>
          <p:cNvPr id="3" name="矩形 2"/>
          <p:cNvSpPr/>
          <p:nvPr/>
        </p:nvSpPr>
        <p:spPr>
          <a:xfrm>
            <a:off x="500109" y="1223884"/>
            <a:ext cx="7969188" cy="1200329"/>
          </a:xfrm>
          <a:prstGeom prst="rect">
            <a:avLst/>
          </a:prstGeom>
        </p:spPr>
        <p:txBody>
          <a:bodyPr wrap="square">
            <a:spAutoFit/>
          </a:bodyPr>
          <a:lstStyle/>
          <a:p>
            <a:r>
              <a:rPr lang="en-US" altLang="zh-CN" b="0" i="0" dirty="0">
                <a:solidFill>
                  <a:srgbClr val="202122"/>
                </a:solidFill>
                <a:effectLst/>
                <a:latin typeface="Arial" panose="020B0604020202020204" pitchFamily="34" charset="0"/>
              </a:rPr>
              <a:t>An </a:t>
            </a:r>
            <a:r>
              <a:rPr lang="en-US" altLang="zh-CN" b="1" i="0" dirty="0">
                <a:solidFill>
                  <a:srgbClr val="202122"/>
                </a:solidFill>
                <a:effectLst/>
                <a:latin typeface="Arial" panose="020B0604020202020204" pitchFamily="34" charset="0"/>
              </a:rPr>
              <a:t>exoplanet</a:t>
            </a:r>
            <a:r>
              <a:rPr lang="en-US" altLang="zh-CN" b="0" i="0" dirty="0">
                <a:solidFill>
                  <a:srgbClr val="202122"/>
                </a:solidFill>
                <a:effectLst/>
                <a:latin typeface="Arial" panose="020B0604020202020204" pitchFamily="34" charset="0"/>
              </a:rPr>
              <a:t> or </a:t>
            </a:r>
            <a:r>
              <a:rPr lang="en-US" altLang="zh-CN" b="1" i="0" dirty="0">
                <a:solidFill>
                  <a:srgbClr val="202122"/>
                </a:solidFill>
                <a:effectLst/>
                <a:latin typeface="Arial" panose="020B0604020202020204" pitchFamily="34" charset="0"/>
              </a:rPr>
              <a:t>extrasolar planet</a:t>
            </a:r>
            <a:r>
              <a:rPr lang="en-US" altLang="zh-CN" b="0" i="0" dirty="0">
                <a:solidFill>
                  <a:srgbClr val="202122"/>
                </a:solidFill>
                <a:effectLst/>
                <a:latin typeface="Arial" panose="020B0604020202020204" pitchFamily="34" charset="0"/>
              </a:rPr>
              <a:t> is a </a:t>
            </a:r>
            <a:r>
              <a:rPr lang="en-US" altLang="zh-CN" b="0" i="0" u="none" strike="noStrike" dirty="0">
                <a:effectLst/>
                <a:latin typeface="Arial" panose="020B0604020202020204" pitchFamily="34" charset="0"/>
                <a:hlinkClick r:id="rId3" tooltip="Planet"/>
              </a:rPr>
              <a:t>planet</a:t>
            </a:r>
            <a:r>
              <a:rPr lang="en-US" altLang="zh-CN" b="0" i="0" dirty="0">
                <a:solidFill>
                  <a:srgbClr val="202122"/>
                </a:solidFill>
                <a:effectLst/>
                <a:latin typeface="Arial" panose="020B0604020202020204" pitchFamily="34" charset="0"/>
              </a:rPr>
              <a:t> outside the </a:t>
            </a:r>
            <a:r>
              <a:rPr lang="en-US" altLang="zh-CN" b="0" i="0" u="none" strike="noStrike" dirty="0">
                <a:effectLst/>
                <a:latin typeface="Arial" panose="020B0604020202020204" pitchFamily="34" charset="0"/>
                <a:hlinkClick r:id="rId4" tooltip="Solar System"/>
              </a:rPr>
              <a:t>Solar System</a:t>
            </a:r>
            <a:r>
              <a:rPr lang="en-US" altLang="zh-CN" b="0" i="0" dirty="0">
                <a:solidFill>
                  <a:srgbClr val="202122"/>
                </a:solidFill>
                <a:effectLst/>
                <a:latin typeface="Arial" panose="020B0604020202020204" pitchFamily="34" charset="0"/>
              </a:rPr>
              <a:t>.</a:t>
            </a:r>
          </a:p>
          <a:p>
            <a:r>
              <a:rPr lang="en-US" altLang="zh-CN" dirty="0">
                <a:solidFill>
                  <a:srgbClr val="202122"/>
                </a:solidFill>
                <a:latin typeface="Arial" panose="020B0604020202020204" pitchFamily="34" charset="0"/>
              </a:rPr>
              <a:t>(Importance) Exploring whether these planets could support life, understanding their atmospheres, and learning about the diversity of planetary systems in our galaxy.</a:t>
            </a:r>
            <a:endParaRPr lang="zh-CN" altLang="en-US" dirty="0"/>
          </a:p>
        </p:txBody>
      </p:sp>
      <p:pic>
        <p:nvPicPr>
          <p:cNvPr id="1026" name="Picture 2" descr="https://upload.wikimedia.org/wikipedia/commons/4/48/Hr8799_orbit_hd.gif"/>
          <p:cNvPicPr>
            <a:picLocks noChangeAspect="1" noChangeArrowheads="1" noCrop="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10060" y="1604252"/>
            <a:ext cx="3114770" cy="311477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矩形 3"/>
          <p:cNvSpPr/>
          <p:nvPr/>
        </p:nvSpPr>
        <p:spPr>
          <a:xfrm>
            <a:off x="7084997" y="5003680"/>
            <a:ext cx="5272103" cy="1200329"/>
          </a:xfrm>
          <a:prstGeom prst="rect">
            <a:avLst/>
          </a:prstGeom>
        </p:spPr>
        <p:txBody>
          <a:bodyPr wrap="square">
            <a:spAutoFit/>
          </a:bodyPr>
          <a:lstStyle/>
          <a:p>
            <a:r>
              <a:rPr lang="en-US" altLang="zh-CN" b="1" i="0" dirty="0">
                <a:solidFill>
                  <a:srgbClr val="202122"/>
                </a:solidFill>
                <a:effectLst/>
                <a:latin typeface="Arial" panose="020B0604020202020204" pitchFamily="34" charset="0"/>
              </a:rPr>
              <a:t>Four exoplanets of the </a:t>
            </a:r>
            <a:r>
              <a:rPr lang="en-US" altLang="zh-CN" b="1" i="0" u="none" strike="noStrike" dirty="0">
                <a:effectLst/>
                <a:latin typeface="Arial" panose="020B0604020202020204" pitchFamily="34" charset="0"/>
                <a:hlinkClick r:id="rId6" tooltip="HR 8799"/>
              </a:rPr>
              <a:t>HR 8799</a:t>
            </a:r>
            <a:r>
              <a:rPr lang="en-US" altLang="zh-CN" b="1" i="0" dirty="0">
                <a:solidFill>
                  <a:srgbClr val="202122"/>
                </a:solidFill>
                <a:effectLst/>
                <a:latin typeface="Arial" panose="020B0604020202020204" pitchFamily="34" charset="0"/>
              </a:rPr>
              <a:t> system imaged by the </a:t>
            </a:r>
            <a:r>
              <a:rPr lang="en-US" altLang="zh-CN" b="1" i="0" u="none" strike="noStrike" dirty="0">
                <a:effectLst/>
                <a:latin typeface="Arial" panose="020B0604020202020204" pitchFamily="34" charset="0"/>
                <a:hlinkClick r:id="rId7" tooltip="W. M. Keck Observatory"/>
              </a:rPr>
              <a:t>W. M. Keck Observatory</a:t>
            </a:r>
            <a:r>
              <a:rPr lang="en-US" altLang="zh-CN" b="1" i="0" dirty="0">
                <a:solidFill>
                  <a:srgbClr val="202122"/>
                </a:solidFill>
                <a:effectLst/>
                <a:latin typeface="Arial" panose="020B0604020202020204" pitchFamily="34" charset="0"/>
              </a:rPr>
              <a:t> over the course of seven years. Motion is interpolated from annual observations.</a:t>
            </a:r>
            <a:endParaRPr lang="zh-CN" altLang="en-US" b="1" dirty="0"/>
          </a:p>
        </p:txBody>
      </p:sp>
      <p:sp>
        <p:nvSpPr>
          <p:cNvPr id="8" name="矩形 7"/>
          <p:cNvSpPr/>
          <p:nvPr/>
        </p:nvSpPr>
        <p:spPr>
          <a:xfrm>
            <a:off x="0" y="6350168"/>
            <a:ext cx="5071773" cy="646331"/>
          </a:xfrm>
          <a:prstGeom prst="rect">
            <a:avLst/>
          </a:prstGeom>
        </p:spPr>
        <p:txBody>
          <a:bodyPr wrap="none">
            <a:spAutoFit/>
          </a:bodyPr>
          <a:lstStyle/>
          <a:p>
            <a:r>
              <a:rPr lang="en-US" altLang="zh-CN" sz="1200" dirty="0">
                <a:latin typeface="Arial" panose="020B0604020202020204" pitchFamily="34" charset="0"/>
                <a:cs typeface="Arial" panose="020B0604020202020204" pitchFamily="34" charset="0"/>
                <a:hlinkClick r:id="rId8"/>
              </a:rPr>
              <a:t>https://en.wikipedia.org/wiki/Exoplanet</a:t>
            </a:r>
            <a:endParaRPr lang="en-US" altLang="zh-CN" sz="1200" dirty="0">
              <a:latin typeface="Arial" panose="020B0604020202020204" pitchFamily="34" charset="0"/>
              <a:cs typeface="Arial" panose="020B0604020202020204" pitchFamily="34" charset="0"/>
            </a:endParaRPr>
          </a:p>
          <a:p>
            <a:r>
              <a:rPr lang="en-US" altLang="zh-CN" sz="1200" dirty="0">
                <a:latin typeface="Arial" panose="020B0604020202020204" pitchFamily="34" charset="0"/>
                <a:cs typeface="Arial" panose="020B0604020202020204" pitchFamily="34" charset="0"/>
                <a:hlinkClick r:id="rId9"/>
              </a:rPr>
              <a:t>https://www.esa.int/Science_Exploration/Space_Science/Ariel_factsheet</a:t>
            </a:r>
            <a:endParaRPr lang="en-US" altLang="zh-CN" sz="1200" dirty="0">
              <a:latin typeface="Arial" panose="020B0604020202020204" pitchFamily="34" charset="0"/>
              <a:cs typeface="Arial" panose="020B0604020202020204" pitchFamily="34" charset="0"/>
            </a:endParaRPr>
          </a:p>
          <a:p>
            <a:endParaRPr lang="zh-CN" altLang="en-US" sz="1200" dirty="0">
              <a:latin typeface="Arial" panose="020B0604020202020204" pitchFamily="34" charset="0"/>
              <a:cs typeface="Arial" panose="020B0604020202020204" pitchFamily="34" charset="0"/>
            </a:endParaRPr>
          </a:p>
        </p:txBody>
      </p:sp>
      <p:pic>
        <p:nvPicPr>
          <p:cNvPr id="10" name="图片 9"/>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00109" y="2490917"/>
            <a:ext cx="6205491" cy="3490589"/>
          </a:xfrm>
          <a:prstGeom prst="rect">
            <a:avLst/>
          </a:prstGeom>
          <a:ln>
            <a:noFill/>
          </a:ln>
          <a:effectLst>
            <a:outerShdw blurRad="292100" dist="139700" dir="2700000" algn="tl" rotWithShape="0">
              <a:srgbClr val="333333">
                <a:alpha val="65000"/>
              </a:srgbClr>
            </a:outerShdw>
          </a:effectLst>
        </p:spPr>
      </p:pic>
      <p:sp>
        <p:nvSpPr>
          <p:cNvPr id="11" name="矩形 10"/>
          <p:cNvSpPr/>
          <p:nvPr/>
        </p:nvSpPr>
        <p:spPr>
          <a:xfrm>
            <a:off x="1989367" y="6019343"/>
            <a:ext cx="3736985" cy="369332"/>
          </a:xfrm>
          <a:prstGeom prst="rect">
            <a:avLst/>
          </a:prstGeom>
        </p:spPr>
        <p:txBody>
          <a:bodyPr wrap="none">
            <a:spAutoFit/>
          </a:bodyPr>
          <a:lstStyle/>
          <a:p>
            <a:r>
              <a:rPr lang="en-US" altLang="zh-CN" b="1" dirty="0">
                <a:latin typeface="Arial" panose="020B0604020202020204" pitchFamily="34" charset="0"/>
                <a:cs typeface="Arial" panose="020B0604020202020204" pitchFamily="34" charset="0"/>
              </a:rPr>
              <a:t>ESA Exoplanet Mission Timeline</a:t>
            </a:r>
          </a:p>
        </p:txBody>
      </p:sp>
      <p:sp>
        <p:nvSpPr>
          <p:cNvPr id="6" name="矩形 5">
            <a:extLst>
              <a:ext uri="{FF2B5EF4-FFF2-40B4-BE49-F238E27FC236}">
                <a16:creationId xmlns:a16="http://schemas.microsoft.com/office/drawing/2014/main" id="{D2BB9C56-427F-9A4B-21A0-3EBBD7C3D141}"/>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05109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Detection - Direct Imaging</a:t>
            </a:r>
          </a:p>
        </p:txBody>
      </p:sp>
      <p:sp>
        <p:nvSpPr>
          <p:cNvPr id="4" name="矩形 3"/>
          <p:cNvSpPr/>
          <p:nvPr/>
        </p:nvSpPr>
        <p:spPr>
          <a:xfrm>
            <a:off x="0" y="6488668"/>
            <a:ext cx="5666936" cy="646331"/>
          </a:xfrm>
          <a:prstGeom prst="rect">
            <a:avLst/>
          </a:prstGeom>
        </p:spPr>
        <p:txBody>
          <a:bodyPr wrap="none">
            <a:spAutoFit/>
          </a:bodyPr>
          <a:lstStyle/>
          <a:p>
            <a:r>
              <a:rPr lang="en-US" altLang="zh-CN" dirty="0">
                <a:hlinkClick r:id="rId3"/>
              </a:rPr>
              <a:t>https://en.wikipedia.org/wiki/Exoplanet#Direct_imaging</a:t>
            </a:r>
            <a:endParaRPr lang="en-US" altLang="zh-CN" dirty="0"/>
          </a:p>
          <a:p>
            <a:endParaRPr lang="zh-CN" altLang="en-US" dirty="0"/>
          </a:p>
        </p:txBody>
      </p:sp>
      <p:pic>
        <p:nvPicPr>
          <p:cNvPr id="2052" name="Picture 4" descr="File:Beta Pictoris.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17627" y="2096096"/>
            <a:ext cx="4427586" cy="284472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9" name="矩形 8"/>
          <p:cNvSpPr/>
          <p:nvPr/>
        </p:nvSpPr>
        <p:spPr>
          <a:xfrm>
            <a:off x="6918387" y="5160746"/>
            <a:ext cx="4326826" cy="369332"/>
          </a:xfrm>
          <a:prstGeom prst="rect">
            <a:avLst/>
          </a:prstGeom>
        </p:spPr>
        <p:txBody>
          <a:bodyPr wrap="none">
            <a:spAutoFit/>
          </a:bodyPr>
          <a:lstStyle/>
          <a:p>
            <a:r>
              <a:rPr lang="en-US" altLang="zh-CN" b="1" i="0" dirty="0">
                <a:solidFill>
                  <a:srgbClr val="202122"/>
                </a:solidFill>
                <a:effectLst/>
                <a:latin typeface="Arial" panose="020B0604020202020204" pitchFamily="34" charset="0"/>
              </a:rPr>
              <a:t>Directly imaged planet </a:t>
            </a:r>
            <a:r>
              <a:rPr lang="en-US" altLang="zh-CN" b="1" i="0" u="none" strike="noStrike" dirty="0">
                <a:effectLst/>
                <a:latin typeface="Arial" panose="020B0604020202020204" pitchFamily="34" charset="0"/>
                <a:hlinkClick r:id="rId5" tooltip="Beta Pictoris b"/>
              </a:rPr>
              <a:t>Beta </a:t>
            </a:r>
            <a:r>
              <a:rPr lang="en-US" altLang="zh-CN" b="1" i="0" u="none" strike="noStrike" dirty="0" err="1">
                <a:effectLst/>
                <a:latin typeface="Arial" panose="020B0604020202020204" pitchFamily="34" charset="0"/>
                <a:hlinkClick r:id="rId5" tooltip="Beta Pictoris b"/>
              </a:rPr>
              <a:t>Pictoris</a:t>
            </a:r>
            <a:r>
              <a:rPr lang="en-US" altLang="zh-CN" b="1" i="0" u="none" strike="noStrike" dirty="0">
                <a:effectLst/>
                <a:latin typeface="Arial" panose="020B0604020202020204" pitchFamily="34" charset="0"/>
                <a:hlinkClick r:id="rId5" tooltip="Beta Pictoris b"/>
              </a:rPr>
              <a:t> b</a:t>
            </a:r>
            <a:endParaRPr lang="zh-CN" altLang="en-US" b="1" dirty="0"/>
          </a:p>
        </p:txBody>
      </p:sp>
      <p:sp>
        <p:nvSpPr>
          <p:cNvPr id="10" name="矩形 9"/>
          <p:cNvSpPr/>
          <p:nvPr/>
        </p:nvSpPr>
        <p:spPr>
          <a:xfrm>
            <a:off x="271952" y="1817943"/>
            <a:ext cx="6096000" cy="3970318"/>
          </a:xfrm>
          <a:prstGeom prst="rect">
            <a:avLst/>
          </a:prstGeom>
        </p:spPr>
        <p:txBody>
          <a:bodyPr>
            <a:spAutoFit/>
          </a:bodyPr>
          <a:lstStyle/>
          <a:p>
            <a:r>
              <a:rPr lang="en-US" altLang="zh-CN" b="1" dirty="0">
                <a:latin typeface="Arial" panose="020B0604020202020204" pitchFamily="34" charset="0"/>
                <a:cs typeface="Arial" panose="020B0604020202020204" pitchFamily="34" charset="0"/>
              </a:rPr>
              <a:t>Direct imaging</a:t>
            </a:r>
            <a:r>
              <a:rPr lang="en-US" altLang="zh-CN" dirty="0">
                <a:latin typeface="Arial" panose="020B0604020202020204" pitchFamily="34" charset="0"/>
                <a:cs typeface="Arial" panose="020B0604020202020204" pitchFamily="34" charset="0"/>
              </a:rPr>
              <a:t> of exoplanets is challenging because planets are extremely faint compared to their parent stars, often a billion times dimmer. The glare from the star tends to overpower the planet’s light, requiring techniques to block the star's light and isolate the planet. This method has only been successful for large planets, more massive than Jupiter, that are far from their parent stars due to the technical difficulty of achieving the necessary </a:t>
            </a:r>
            <a:r>
              <a:rPr lang="en-US" altLang="zh-CN" dirty="0" err="1">
                <a:latin typeface="Arial" panose="020B0604020202020204" pitchFamily="34" charset="0"/>
                <a:cs typeface="Arial" panose="020B0604020202020204" pitchFamily="34" charset="0"/>
              </a:rPr>
              <a:t>optothermal</a:t>
            </a:r>
            <a:r>
              <a:rPr lang="en-US" altLang="zh-CN" dirty="0">
                <a:latin typeface="Arial" panose="020B0604020202020204" pitchFamily="34" charset="0"/>
                <a:cs typeface="Arial" panose="020B0604020202020204" pitchFamily="34" charset="0"/>
              </a:rPr>
              <a:t> stability.</a:t>
            </a:r>
            <a:br>
              <a:rPr lang="en-US" altLang="zh-CN" b="0" i="0" dirty="0">
                <a:solidFill>
                  <a:srgbClr val="202122"/>
                </a:solidFill>
                <a:effectLst/>
                <a:latin typeface="Arial" panose="020B0604020202020204" pitchFamily="34" charset="0"/>
              </a:rPr>
            </a:br>
            <a:r>
              <a:rPr lang="zh-CN" altLang="en-US" dirty="0">
                <a:latin typeface="微软雅黑" panose="020B0503020204020204" pitchFamily="34" charset="-122"/>
                <a:ea typeface="微软雅黑" panose="020B0503020204020204" pitchFamily="34" charset="-122"/>
              </a:rPr>
              <a:t>系外行星的</a:t>
            </a:r>
            <a:r>
              <a:rPr lang="zh-CN" altLang="en-US" b="1" dirty="0">
                <a:latin typeface="微软雅黑" panose="020B0503020204020204" pitchFamily="34" charset="-122"/>
                <a:ea typeface="微软雅黑" panose="020B0503020204020204" pitchFamily="34" charset="-122"/>
              </a:rPr>
              <a:t>直接成像</a:t>
            </a:r>
            <a:r>
              <a:rPr lang="zh-CN" altLang="en-US" dirty="0">
                <a:latin typeface="微软雅黑" panose="020B0503020204020204" pitchFamily="34" charset="-122"/>
                <a:ea typeface="微软雅黑" panose="020B0503020204020204" pitchFamily="34" charset="-122"/>
              </a:rPr>
              <a:t>具有挑战性，因为与它们的母星相比，行星非常暗淡，通常暗 </a:t>
            </a:r>
            <a:r>
              <a:rPr lang="en-US" altLang="zh-CN" dirty="0">
                <a:latin typeface="微软雅黑" panose="020B0503020204020204" pitchFamily="34" charset="-122"/>
                <a:ea typeface="微软雅黑" panose="020B0503020204020204" pitchFamily="34" charset="-122"/>
              </a:rPr>
              <a:t>10 </a:t>
            </a:r>
            <a:r>
              <a:rPr lang="zh-CN" altLang="en-US" dirty="0">
                <a:latin typeface="微软雅黑" panose="020B0503020204020204" pitchFamily="34" charset="-122"/>
                <a:ea typeface="微软雅黑" panose="020B0503020204020204" pitchFamily="34" charset="-122"/>
              </a:rPr>
              <a:t>亿倍。来自恒星的眩光往往会压倒行星的光线，需要技术来阻挡恒星的光线并隔离行星。这种方法只对质量比木星更大的大型行星成功，由于实现必要的光热稳定性的技术难度，这些行星远离它们的母星。</a:t>
            </a:r>
          </a:p>
        </p:txBody>
      </p:sp>
      <p:sp>
        <p:nvSpPr>
          <p:cNvPr id="3" name="矩形 2">
            <a:extLst>
              <a:ext uri="{FF2B5EF4-FFF2-40B4-BE49-F238E27FC236}">
                <a16:creationId xmlns:a16="http://schemas.microsoft.com/office/drawing/2014/main" id="{D676099C-3118-134C-7F25-39404170F201}"/>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18507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7513148" cy="707886"/>
          </a:xfrm>
          <a:prstGeom prst="rect">
            <a:avLst/>
          </a:prstGeom>
          <a:noFill/>
        </p:spPr>
        <p:txBody>
          <a:bodyPr wrap="square" rtlCol="0">
            <a:spAutoFit/>
          </a:bodyPr>
          <a:lstStyle/>
          <a:p>
            <a:r>
              <a:rPr kumimoji="0" lang="en-US" altLang="zh-CN" sz="40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Detection</a:t>
            </a:r>
            <a:r>
              <a:rPr kumimoji="0" lang="en-US" altLang="zh-CN" sz="4000" b="1" i="0" u="none" strike="noStrike" cap="none" normalizeH="0" dirty="0">
                <a:ln>
                  <a:noFill/>
                </a:ln>
                <a:solidFill>
                  <a:srgbClr val="333333"/>
                </a:solidFill>
                <a:effectLst/>
                <a:latin typeface="Times New Roman" panose="02020603050405020304" pitchFamily="18" charset="0"/>
                <a:ea typeface="Open Sans"/>
                <a:cs typeface="Times New Roman" panose="02020603050405020304" pitchFamily="18" charset="0"/>
              </a:rPr>
              <a:t> - </a:t>
            </a:r>
            <a:r>
              <a:rPr kumimoji="0" lang="en-US" altLang="zh-CN" sz="40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Transit Methods</a:t>
            </a:r>
            <a:endParaRPr lang="en-US" altLang="zh-CN" sz="4000" b="1" dirty="0">
              <a:latin typeface="Times New Roman" panose="02020603050405020304" pitchFamily="18" charset="0"/>
              <a:cs typeface="Times New Roman" panose="02020603050405020304" pitchFamily="18" charset="0"/>
            </a:endParaRPr>
          </a:p>
        </p:txBody>
      </p:sp>
      <p:sp>
        <p:nvSpPr>
          <p:cNvPr id="4" name="矩形 3"/>
          <p:cNvSpPr/>
          <p:nvPr/>
        </p:nvSpPr>
        <p:spPr>
          <a:xfrm>
            <a:off x="-1" y="6488668"/>
            <a:ext cx="5395269" cy="646331"/>
          </a:xfrm>
          <a:prstGeom prst="rect">
            <a:avLst/>
          </a:prstGeom>
        </p:spPr>
        <p:txBody>
          <a:bodyPr wrap="square">
            <a:spAutoFit/>
          </a:bodyPr>
          <a:lstStyle/>
          <a:p>
            <a:r>
              <a:rPr lang="en-US" altLang="zh-CN" dirty="0">
                <a:hlinkClick r:id="rId5"/>
              </a:rPr>
              <a:t>https://en.wikipedia.org/wiki/Astronomical_transit</a:t>
            </a:r>
            <a:endParaRPr lang="en-US" altLang="zh-CN" dirty="0"/>
          </a:p>
          <a:p>
            <a:endParaRPr lang="zh-CN" altLang="en-US" dirty="0"/>
          </a:p>
        </p:txBody>
      </p:sp>
      <p:sp>
        <p:nvSpPr>
          <p:cNvPr id="7" name="矩形 6"/>
          <p:cNvSpPr/>
          <p:nvPr/>
        </p:nvSpPr>
        <p:spPr>
          <a:xfrm>
            <a:off x="271952" y="1157180"/>
            <a:ext cx="7416800" cy="5355312"/>
          </a:xfrm>
          <a:prstGeom prst="rect">
            <a:avLst/>
          </a:prstGeom>
        </p:spPr>
        <p:txBody>
          <a:bodyPr wrap="square">
            <a:spAutoFit/>
          </a:bodyPr>
          <a:lstStyle/>
          <a:p>
            <a:r>
              <a:rPr lang="en-US" altLang="zh-CN" dirty="0">
                <a:latin typeface="Arial" panose="020B0604020202020204" pitchFamily="34" charset="0"/>
                <a:cs typeface="Arial" panose="020B0604020202020204" pitchFamily="34" charset="0"/>
              </a:rPr>
              <a:t>In </a:t>
            </a:r>
            <a:r>
              <a:rPr lang="en-US" altLang="zh-CN" dirty="0">
                <a:latin typeface="Arial" panose="020B0604020202020204" pitchFamily="34" charset="0"/>
                <a:cs typeface="Arial" panose="020B0604020202020204" pitchFamily="34" charset="0"/>
                <a:hlinkClick r:id="rId6" tooltip="Astronomy"/>
              </a:rPr>
              <a:t>astronomy</a:t>
            </a:r>
            <a:r>
              <a:rPr lang="en-US" altLang="zh-CN" dirty="0">
                <a:latin typeface="Arial" panose="020B0604020202020204" pitchFamily="34" charset="0"/>
                <a:cs typeface="Arial" panose="020B0604020202020204" pitchFamily="34" charset="0"/>
              </a:rPr>
              <a:t>, a </a:t>
            </a:r>
            <a:r>
              <a:rPr lang="en-US" altLang="zh-CN" b="1" dirty="0">
                <a:latin typeface="Arial" panose="020B0604020202020204" pitchFamily="34" charset="0"/>
                <a:cs typeface="Arial" panose="020B0604020202020204" pitchFamily="34" charset="0"/>
              </a:rPr>
              <a:t>transit</a:t>
            </a:r>
            <a:r>
              <a:rPr lang="en-US" altLang="zh-CN" dirty="0">
                <a:latin typeface="Arial" panose="020B0604020202020204" pitchFamily="34" charset="0"/>
                <a:cs typeface="Arial" panose="020B0604020202020204" pitchFamily="34" charset="0"/>
              </a:rPr>
              <a:t> (or </a:t>
            </a:r>
            <a:r>
              <a:rPr lang="en-US" altLang="zh-CN" b="1" dirty="0">
                <a:latin typeface="Arial" panose="020B0604020202020204" pitchFamily="34" charset="0"/>
                <a:cs typeface="Arial" panose="020B0604020202020204" pitchFamily="34" charset="0"/>
              </a:rPr>
              <a:t>astronomical transit</a:t>
            </a:r>
            <a:r>
              <a:rPr lang="en-US" altLang="zh-CN" dirty="0">
                <a:latin typeface="Arial" panose="020B0604020202020204" pitchFamily="34" charset="0"/>
                <a:cs typeface="Arial" panose="020B0604020202020204" pitchFamily="34" charset="0"/>
              </a:rPr>
              <a:t>) is the passage of a </a:t>
            </a:r>
            <a:r>
              <a:rPr lang="en-US" altLang="zh-CN" dirty="0">
                <a:latin typeface="Arial" panose="020B0604020202020204" pitchFamily="34" charset="0"/>
                <a:cs typeface="Arial" panose="020B0604020202020204" pitchFamily="34" charset="0"/>
                <a:hlinkClick r:id="rId7" tooltip="Astronomical object"/>
              </a:rPr>
              <a:t>celestial body</a:t>
            </a:r>
            <a:r>
              <a:rPr lang="en-US" altLang="zh-CN" dirty="0">
                <a:latin typeface="Arial" panose="020B0604020202020204" pitchFamily="34" charset="0"/>
                <a:cs typeface="Arial" panose="020B0604020202020204" pitchFamily="34" charset="0"/>
              </a:rPr>
              <a:t> directly between a larger body and the observer. As viewed from a particular vantage point, the transiting body appears to move across the face of the larger body, </a:t>
            </a:r>
            <a:r>
              <a:rPr lang="en-US" altLang="zh-CN" dirty="0">
                <a:latin typeface="Arial" panose="020B0604020202020204" pitchFamily="34" charset="0"/>
                <a:cs typeface="Arial" panose="020B0604020202020204" pitchFamily="34" charset="0"/>
                <a:hlinkClick r:id="rId8" tooltip="Eclipse"/>
              </a:rPr>
              <a:t>covering</a:t>
            </a:r>
            <a:r>
              <a:rPr lang="en-US" altLang="zh-CN" dirty="0">
                <a:latin typeface="Arial" panose="020B0604020202020204" pitchFamily="34" charset="0"/>
                <a:cs typeface="Arial" panose="020B0604020202020204" pitchFamily="34" charset="0"/>
              </a:rPr>
              <a:t> a small portion of it.</a:t>
            </a:r>
            <a:br>
              <a:rPr lang="en-US" altLang="zh-CN" dirty="0"/>
            </a:br>
            <a:r>
              <a:rPr lang="zh-CN" altLang="en-US" dirty="0">
                <a:latin typeface="微软雅黑" panose="020B0503020204020204" pitchFamily="34" charset="-122"/>
                <a:ea typeface="微软雅黑" panose="020B0503020204020204" pitchFamily="34" charset="-122"/>
              </a:rPr>
              <a:t>在</a:t>
            </a:r>
            <a:r>
              <a:rPr lang="zh-CN" altLang="en-US" dirty="0">
                <a:latin typeface="微软雅黑" panose="020B0503020204020204" pitchFamily="34" charset="-122"/>
                <a:ea typeface="微软雅黑" panose="020B0503020204020204" pitchFamily="34" charset="-122"/>
                <a:hlinkClick r:id="rId6" tooltip="Astronomy"/>
              </a:rPr>
              <a:t>天文学</a:t>
            </a:r>
            <a:r>
              <a:rPr lang="zh-CN" altLang="en-US" dirty="0">
                <a:latin typeface="微软雅黑" panose="020B0503020204020204" pitchFamily="34" charset="-122"/>
                <a:ea typeface="微软雅黑" panose="020B0503020204020204" pitchFamily="34" charset="-122"/>
              </a:rPr>
              <a:t>中，</a:t>
            </a:r>
            <a:r>
              <a:rPr lang="zh-CN" altLang="en-US" b="1" dirty="0">
                <a:latin typeface="微软雅黑" panose="020B0503020204020204" pitchFamily="34" charset="-122"/>
                <a:ea typeface="微软雅黑" panose="020B0503020204020204" pitchFamily="34" charset="-122"/>
              </a:rPr>
              <a:t>凌日</a:t>
            </a:r>
            <a:r>
              <a:rPr lang="zh-CN" altLang="en-US" dirty="0">
                <a:latin typeface="微软雅黑" panose="020B0503020204020204" pitchFamily="34" charset="-122"/>
                <a:ea typeface="微软雅黑" panose="020B0503020204020204" pitchFamily="34" charset="-122"/>
              </a:rPr>
              <a:t>（或</a:t>
            </a:r>
            <a:r>
              <a:rPr lang="zh-CN" altLang="en-US" b="1" dirty="0">
                <a:latin typeface="微软雅黑" panose="020B0503020204020204" pitchFamily="34" charset="-122"/>
                <a:ea typeface="微软雅黑" panose="020B0503020204020204" pitchFamily="34" charset="-122"/>
              </a:rPr>
              <a:t>天文凌日</a:t>
            </a:r>
            <a:r>
              <a:rPr lang="zh-CN" altLang="en-US" dirty="0">
                <a:latin typeface="微软雅黑" panose="020B0503020204020204" pitchFamily="34" charset="-122"/>
                <a:ea typeface="微软雅黑" panose="020B0503020204020204" pitchFamily="34" charset="-122"/>
              </a:rPr>
              <a:t>）是</a:t>
            </a:r>
            <a:r>
              <a:rPr lang="zh-CN" altLang="en-US" dirty="0">
                <a:latin typeface="微软雅黑" panose="020B0503020204020204" pitchFamily="34" charset="-122"/>
                <a:ea typeface="微软雅黑" panose="020B0503020204020204" pitchFamily="34" charset="-122"/>
                <a:hlinkClick r:id="rId7" tooltip="Astronomical object"/>
              </a:rPr>
              <a:t>天体</a:t>
            </a:r>
            <a:r>
              <a:rPr lang="zh-CN" altLang="en-US" dirty="0">
                <a:latin typeface="微软雅黑" panose="020B0503020204020204" pitchFamily="34" charset="-122"/>
                <a:ea typeface="微软雅黑" panose="020B0503020204020204" pitchFamily="34" charset="-122"/>
              </a:rPr>
              <a:t>在较大天体和观察者之间的直接通过。从特定的有利位置看，凌日天体似乎在较大天体的表面移动，</a:t>
            </a:r>
            <a:r>
              <a:rPr lang="zh-CN" altLang="en-US" dirty="0">
                <a:latin typeface="微软雅黑" panose="020B0503020204020204" pitchFamily="34" charset="-122"/>
                <a:ea typeface="微软雅黑" panose="020B0503020204020204" pitchFamily="34" charset="-122"/>
                <a:hlinkClick r:id="rId8" tooltip="Eclipse"/>
              </a:rPr>
              <a:t>覆盖</a:t>
            </a:r>
            <a:r>
              <a:rPr lang="zh-CN" altLang="en-US" dirty="0">
                <a:latin typeface="微软雅黑" panose="020B0503020204020204" pitchFamily="34" charset="-122"/>
                <a:ea typeface="微软雅黑" panose="020B0503020204020204" pitchFamily="34" charset="-122"/>
              </a:rPr>
              <a:t>了它的一小部分。</a:t>
            </a:r>
          </a:p>
          <a:p>
            <a:r>
              <a:rPr lang="en-US" altLang="zh-CN" dirty="0">
                <a:latin typeface="Arial" panose="020B0604020202020204" pitchFamily="34" charset="0"/>
                <a:cs typeface="Arial" panose="020B0604020202020204" pitchFamily="34" charset="0"/>
              </a:rPr>
              <a:t>The word "transit" refers to cases where the nearer object </a:t>
            </a:r>
            <a:r>
              <a:rPr lang="en-US" altLang="zh-CN" dirty="0">
                <a:latin typeface="Arial" panose="020B0604020202020204" pitchFamily="34" charset="0"/>
                <a:cs typeface="Arial" panose="020B0604020202020204" pitchFamily="34" charset="0"/>
                <a:hlinkClick r:id="rId9" tooltip="Apparent size"/>
              </a:rPr>
              <a:t>appears</a:t>
            </a:r>
            <a:r>
              <a:rPr lang="en-US" altLang="zh-CN" dirty="0">
                <a:latin typeface="Arial" panose="020B0604020202020204" pitchFamily="34" charset="0"/>
                <a:cs typeface="Arial" panose="020B0604020202020204" pitchFamily="34" charset="0"/>
              </a:rPr>
              <a:t> smaller than the more distant object. Cases where the nearer object appears larger and completely hides the more distant object are known as </a:t>
            </a:r>
            <a:r>
              <a:rPr lang="en-US" altLang="zh-CN" i="1" dirty="0" err="1">
                <a:latin typeface="Arial" panose="020B0604020202020204" pitchFamily="34" charset="0"/>
                <a:cs typeface="Arial" panose="020B0604020202020204" pitchFamily="34" charset="0"/>
                <a:hlinkClick r:id="rId10" tooltip="Occultation"/>
              </a:rPr>
              <a:t>occultations</a:t>
            </a:r>
            <a:r>
              <a:rPr lang="en-US" altLang="zh-CN" dirty="0">
                <a:latin typeface="Arial" panose="020B0604020202020204" pitchFamily="34" charset="0"/>
                <a:cs typeface="Arial" panose="020B0604020202020204" pitchFamily="34" charset="0"/>
              </a:rPr>
              <a:t>.</a:t>
            </a:r>
            <a:br>
              <a:rPr lang="en-US" altLang="zh-CN" dirty="0"/>
            </a:b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凌日”一词是指较近的天体</a:t>
            </a:r>
            <a:r>
              <a:rPr lang="zh-CN" altLang="en-US" dirty="0">
                <a:latin typeface="微软雅黑" panose="020B0503020204020204" pitchFamily="34" charset="-122"/>
                <a:ea typeface="微软雅黑" panose="020B0503020204020204" pitchFamily="34" charset="-122"/>
                <a:hlinkClick r:id="rId9" tooltip="Apparent size"/>
              </a:rPr>
              <a:t>看起来</a:t>
            </a:r>
            <a:r>
              <a:rPr lang="zh-CN" altLang="en-US" dirty="0">
                <a:latin typeface="微软雅黑" panose="020B0503020204020204" pitchFamily="34" charset="-122"/>
                <a:ea typeface="微软雅黑" panose="020B0503020204020204" pitchFamily="34" charset="-122"/>
              </a:rPr>
              <a:t>比较远的天体小的情况。较近的天体看起来更大并完全隐藏较远的天体的情况称为</a:t>
            </a:r>
            <a:r>
              <a:rPr lang="zh-CN" altLang="en-US" i="1" dirty="0">
                <a:latin typeface="微软雅黑" panose="020B0503020204020204" pitchFamily="34" charset="-122"/>
                <a:ea typeface="微软雅黑" panose="020B0503020204020204" pitchFamily="34" charset="-122"/>
                <a:hlinkClick r:id="rId10" tooltip="Occultation"/>
              </a:rPr>
              <a:t>掩星</a:t>
            </a:r>
            <a:r>
              <a:rPr lang="zh-CN" altLang="en-US" dirty="0"/>
              <a:t>。</a:t>
            </a:r>
          </a:p>
          <a:p>
            <a:r>
              <a:rPr lang="en-US" altLang="zh-CN" dirty="0">
                <a:latin typeface="Arial" panose="020B0604020202020204" pitchFamily="34" charset="0"/>
                <a:cs typeface="Arial" panose="020B0604020202020204" pitchFamily="34" charset="0"/>
              </a:rPr>
              <a:t>However, the probability of seeing a transiting planet is low because it is dependent on the alignment of the three objects in a nearly perfectly straight </a:t>
            </a:r>
            <a:r>
              <a:rPr lang="en-US" altLang="zh-CN" dirty="0" err="1">
                <a:latin typeface="Arial" panose="020B0604020202020204" pitchFamily="34" charset="0"/>
                <a:cs typeface="Arial" panose="020B0604020202020204" pitchFamily="34" charset="0"/>
              </a:rPr>
              <a:t>line.Many</a:t>
            </a:r>
            <a:r>
              <a:rPr lang="en-US" altLang="zh-CN" dirty="0">
                <a:latin typeface="Arial" panose="020B0604020202020204" pitchFamily="34" charset="0"/>
                <a:cs typeface="Arial" panose="020B0604020202020204" pitchFamily="34" charset="0"/>
              </a:rPr>
              <a:t> parameters of a planet and its parent star can be determined based on the transit.</a:t>
            </a:r>
            <a:br>
              <a:rPr lang="en-US" altLang="zh-CN" dirty="0"/>
            </a:br>
            <a:r>
              <a:rPr lang="zh-CN" altLang="en-US" dirty="0">
                <a:latin typeface="微软雅黑" panose="020B0503020204020204" pitchFamily="34" charset="-122"/>
                <a:ea typeface="微软雅黑" panose="020B0503020204020204" pitchFamily="34" charset="-122"/>
              </a:rPr>
              <a:t>然而，看到凌日行星的概率很低，因为它取决于三个天体在一条几乎完美的直线上的排列。行星及其母星的许多参数都可以根据凌日来确定</a:t>
            </a:r>
            <a:r>
              <a:rPr lang="zh-CN" altLang="en-US" dirty="0"/>
              <a:t>。</a:t>
            </a:r>
          </a:p>
        </p:txBody>
      </p:sp>
      <p:sp>
        <p:nvSpPr>
          <p:cNvPr id="8" name="矩形 7"/>
          <p:cNvSpPr/>
          <p:nvPr/>
        </p:nvSpPr>
        <p:spPr>
          <a:xfrm>
            <a:off x="7709960" y="5288447"/>
            <a:ext cx="4397989" cy="646331"/>
          </a:xfrm>
          <a:prstGeom prst="rect">
            <a:avLst/>
          </a:prstGeom>
        </p:spPr>
        <p:txBody>
          <a:bodyPr wrap="square">
            <a:spAutoFit/>
          </a:bodyPr>
          <a:lstStyle/>
          <a:p>
            <a:r>
              <a:rPr lang="en-US" altLang="zh-CN" b="1" i="0" u="none" strike="noStrike" dirty="0" err="1">
                <a:effectLst/>
                <a:latin typeface="Arial" panose="020B0604020202020204" pitchFamily="34" charset="0"/>
                <a:hlinkClick r:id="rId11" tooltip="Phobos (moon)"/>
              </a:rPr>
              <a:t>Phobos</a:t>
            </a:r>
            <a:r>
              <a:rPr lang="en-US" altLang="zh-CN" b="1" i="0" dirty="0">
                <a:solidFill>
                  <a:srgbClr val="202122"/>
                </a:solidFill>
                <a:effectLst/>
                <a:latin typeface="Arial" panose="020B0604020202020204" pitchFamily="34" charset="0"/>
              </a:rPr>
              <a:t> transits the </a:t>
            </a:r>
            <a:r>
              <a:rPr lang="en-US" altLang="zh-CN" b="1" i="0" u="none" strike="noStrike" dirty="0">
                <a:effectLst/>
                <a:latin typeface="Arial" panose="020B0604020202020204" pitchFamily="34" charset="0"/>
                <a:hlinkClick r:id="rId12" tooltip="Sun"/>
              </a:rPr>
              <a:t>Sun</a:t>
            </a:r>
            <a:r>
              <a:rPr lang="en-US" altLang="zh-CN" b="1" i="0" dirty="0">
                <a:solidFill>
                  <a:srgbClr val="202122"/>
                </a:solidFill>
                <a:effectLst/>
                <a:latin typeface="Arial" panose="020B0604020202020204" pitchFamily="34" charset="0"/>
              </a:rPr>
              <a:t>, as viewed by the </a:t>
            </a:r>
            <a:r>
              <a:rPr lang="en-US" altLang="zh-CN" b="1" i="1" u="none" strike="noStrike" dirty="0">
                <a:effectLst/>
                <a:latin typeface="Arial" panose="020B0604020202020204" pitchFamily="34" charset="0"/>
                <a:hlinkClick r:id="rId13" tooltip="Perseverance (rover)"/>
              </a:rPr>
              <a:t>Perseverance</a:t>
            </a:r>
            <a:r>
              <a:rPr lang="en-US" altLang="zh-CN" b="1" i="0" u="none" strike="noStrike" dirty="0">
                <a:effectLst/>
                <a:latin typeface="Arial" panose="020B0604020202020204" pitchFamily="34" charset="0"/>
                <a:hlinkClick r:id="rId13" tooltip="Perseverance (rover)"/>
              </a:rPr>
              <a:t> rover</a:t>
            </a:r>
            <a:r>
              <a:rPr lang="en-US" altLang="zh-CN" b="1" i="0" dirty="0">
                <a:solidFill>
                  <a:srgbClr val="202122"/>
                </a:solidFill>
                <a:effectLst/>
                <a:latin typeface="Arial" panose="020B0604020202020204" pitchFamily="34" charset="0"/>
              </a:rPr>
              <a:t> on 2 April 2022</a:t>
            </a:r>
            <a:endParaRPr lang="zh-CN" altLang="en-US" b="1" dirty="0"/>
          </a:p>
        </p:txBody>
      </p:sp>
      <p:pic>
        <p:nvPicPr>
          <p:cNvPr id="9" name="Phobos_transit_in_real_colo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4"/>
          <a:stretch>
            <a:fillRect/>
          </a:stretch>
        </p:blipFill>
        <p:spPr>
          <a:xfrm>
            <a:off x="7960704" y="2933574"/>
            <a:ext cx="3896503" cy="2191783"/>
          </a:xfrm>
          <a:prstGeom prst="rect">
            <a:avLst/>
          </a:prstGeom>
        </p:spPr>
      </p:pic>
      <p:sp>
        <p:nvSpPr>
          <p:cNvPr id="3" name="矩形 2">
            <a:extLst>
              <a:ext uri="{FF2B5EF4-FFF2-40B4-BE49-F238E27FC236}">
                <a16:creationId xmlns:a16="http://schemas.microsoft.com/office/drawing/2014/main" id="{2B1E0455-9056-4D50-FE30-90DC6B68622F}"/>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54032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02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remove"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7513148" cy="707886"/>
          </a:xfrm>
          <a:prstGeom prst="rect">
            <a:avLst/>
          </a:prstGeom>
          <a:noFill/>
        </p:spPr>
        <p:txBody>
          <a:bodyPr wrap="square" rtlCol="0">
            <a:spAutoFit/>
          </a:bodyPr>
          <a:lstStyle/>
          <a:p>
            <a:r>
              <a:rPr kumimoji="0" lang="en-US" altLang="zh-CN" sz="40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Detection</a:t>
            </a:r>
            <a:r>
              <a:rPr kumimoji="0" lang="en-US" altLang="zh-CN" sz="4000" b="1" i="0" u="none" strike="noStrike" cap="none" normalizeH="0" dirty="0">
                <a:ln>
                  <a:noFill/>
                </a:ln>
                <a:solidFill>
                  <a:srgbClr val="333333"/>
                </a:solidFill>
                <a:effectLst/>
                <a:latin typeface="Times New Roman" panose="02020603050405020304" pitchFamily="18" charset="0"/>
                <a:ea typeface="Open Sans"/>
                <a:cs typeface="Times New Roman" panose="02020603050405020304" pitchFamily="18" charset="0"/>
              </a:rPr>
              <a:t> - </a:t>
            </a:r>
            <a:r>
              <a:rPr kumimoji="0" lang="en-US" altLang="zh-CN" sz="40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Transit Methods</a:t>
            </a:r>
            <a:endParaRPr lang="en-US" altLang="zh-CN" sz="4000" b="1" dirty="0">
              <a:latin typeface="Times New Roman" panose="02020603050405020304" pitchFamily="18" charset="0"/>
              <a:cs typeface="Times New Roman" panose="02020603050405020304" pitchFamily="18" charset="0"/>
            </a:endParaRPr>
          </a:p>
        </p:txBody>
      </p:sp>
      <p:sp>
        <p:nvSpPr>
          <p:cNvPr id="4" name="矩形 3"/>
          <p:cNvSpPr/>
          <p:nvPr/>
        </p:nvSpPr>
        <p:spPr>
          <a:xfrm>
            <a:off x="0" y="6507501"/>
            <a:ext cx="4782015" cy="523220"/>
          </a:xfrm>
          <a:prstGeom prst="rect">
            <a:avLst/>
          </a:prstGeom>
        </p:spPr>
        <p:txBody>
          <a:bodyPr wrap="none">
            <a:spAutoFit/>
          </a:bodyPr>
          <a:lstStyle/>
          <a:p>
            <a:r>
              <a:rPr lang="en-US" altLang="zh-CN" sz="1400" dirty="0">
                <a:latin typeface="Times New Roman" panose="02020603050405020304" pitchFamily="18" charset="0"/>
                <a:cs typeface="Times New Roman" panose="02020603050405020304" pitchFamily="18" charset="0"/>
                <a:hlinkClick r:id="rId3"/>
              </a:rPr>
              <a:t>https://en.wikipedia.org/wiki/Methods_of_detecting_exoplanets</a:t>
            </a:r>
            <a:endParaRPr lang="en-US" altLang="zh-CN" sz="1400" dirty="0">
              <a:latin typeface="Times New Roman" panose="02020603050405020304" pitchFamily="18" charset="0"/>
              <a:cs typeface="Times New Roman" panose="02020603050405020304" pitchFamily="18" charset="0"/>
            </a:endParaRPr>
          </a:p>
          <a:p>
            <a:endParaRPr lang="zh-CN" altLang="en-US" sz="1400" dirty="0">
              <a:latin typeface="Times New Roman" panose="02020603050405020304" pitchFamily="18" charset="0"/>
              <a:cs typeface="Times New Roman" panose="02020603050405020304" pitchFamily="18" charset="0"/>
            </a:endParaRPr>
          </a:p>
        </p:txBody>
      </p:sp>
      <p:pic>
        <p:nvPicPr>
          <p:cNvPr id="3074" name="Picture 2" descr="File:Theoretical Transiting Exoplanet Light Curv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78675" y="1157180"/>
            <a:ext cx="4031590" cy="408308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矩形 2"/>
          <p:cNvSpPr/>
          <p:nvPr/>
        </p:nvSpPr>
        <p:spPr>
          <a:xfrm>
            <a:off x="429664" y="1245364"/>
            <a:ext cx="6096000" cy="5078313"/>
          </a:xfrm>
          <a:prstGeom prst="rect">
            <a:avLst/>
          </a:prstGeom>
        </p:spPr>
        <p:txBody>
          <a:bodyPr>
            <a:spAutoFit/>
          </a:bodyPr>
          <a:lstStyle/>
          <a:p>
            <a:r>
              <a:rPr lang="en-US" altLang="zh-CN" dirty="0">
                <a:latin typeface="Arial" panose="020B0604020202020204" pitchFamily="34" charset="0"/>
                <a:cs typeface="Arial" panose="020B0604020202020204" pitchFamily="34" charset="0"/>
              </a:rPr>
              <a:t>The </a:t>
            </a:r>
            <a:r>
              <a:rPr lang="en-US" altLang="zh-CN" b="1" dirty="0">
                <a:latin typeface="Arial" panose="020B0604020202020204" pitchFamily="34" charset="0"/>
                <a:cs typeface="Arial" panose="020B0604020202020204" pitchFamily="34" charset="0"/>
              </a:rPr>
              <a:t>transit method</a:t>
            </a:r>
            <a:r>
              <a:rPr lang="en-US" altLang="zh-CN" dirty="0">
                <a:latin typeface="Arial" panose="020B0604020202020204" pitchFamily="34" charset="0"/>
                <a:cs typeface="Arial" panose="020B0604020202020204" pitchFamily="34" charset="0"/>
              </a:rPr>
              <a:t> measures the decrease in a star's brightness when a planet crosses in front of it (transits). This drop in brightness, or </a:t>
            </a:r>
            <a:r>
              <a:rPr lang="en-US" altLang="zh-CN" b="1" dirty="0">
                <a:latin typeface="Arial" panose="020B0604020202020204" pitchFamily="34" charset="0"/>
                <a:cs typeface="Arial" panose="020B0604020202020204" pitchFamily="34" charset="0"/>
              </a:rPr>
              <a:t>transit depth (δ)</a:t>
            </a:r>
            <a:r>
              <a:rPr lang="en-US" altLang="zh-CN" dirty="0">
                <a:latin typeface="Arial" panose="020B0604020202020204" pitchFamily="34" charset="0"/>
                <a:cs typeface="Arial" panose="020B0604020202020204" pitchFamily="34" charset="0"/>
              </a:rPr>
              <a:t>, reveals the planet’s radius relative to the star. The transit duration (T) refers to the time the planet spends crossing the star, while the </a:t>
            </a:r>
            <a:r>
              <a:rPr lang="en-US" altLang="zh-CN" b="1" dirty="0">
                <a:latin typeface="Arial" panose="020B0604020202020204" pitchFamily="34" charset="0"/>
                <a:cs typeface="Arial" panose="020B0604020202020204" pitchFamily="34" charset="0"/>
              </a:rPr>
              <a:t>ingress/egress duration (τ)</a:t>
            </a:r>
            <a:r>
              <a:rPr lang="en-US" altLang="zh-CN" dirty="0">
                <a:latin typeface="Arial" panose="020B0604020202020204" pitchFamily="34" charset="0"/>
                <a:cs typeface="Arial" panose="020B0604020202020204" pitchFamily="34" charset="0"/>
              </a:rPr>
              <a:t> describes the time the planet takes to fully cover and uncover the star. By analyzing these parameters and combining them with radial velocity data, both the planet’s radius and mass can be determined, allowing scientists to calculate key orbital characteristics.</a:t>
            </a:r>
          </a:p>
          <a:p>
            <a:r>
              <a:rPr lang="zh-CN" altLang="en-US" b="1" dirty="0">
                <a:latin typeface="微软雅黑" panose="020B0503020204020204" pitchFamily="34" charset="-122"/>
                <a:ea typeface="微软雅黑" panose="020B0503020204020204" pitchFamily="34" charset="-122"/>
              </a:rPr>
              <a:t>凌日法</a:t>
            </a:r>
            <a:r>
              <a:rPr lang="zh-CN" altLang="en-US" dirty="0">
                <a:latin typeface="微软雅黑" panose="020B0503020204020204" pitchFamily="34" charset="-122"/>
                <a:ea typeface="微软雅黑" panose="020B0503020204020204" pitchFamily="34" charset="-122"/>
              </a:rPr>
              <a:t>通过测量当行星经过其母星前方时恒星亮度的下降来确定行星的存在。这种亮度的下降称为</a:t>
            </a:r>
            <a:r>
              <a:rPr lang="zh-CN" altLang="en-US" b="1" dirty="0">
                <a:latin typeface="微软雅黑" panose="020B0503020204020204" pitchFamily="34" charset="-122"/>
                <a:ea typeface="微软雅黑" panose="020B0503020204020204" pitchFamily="34" charset="-122"/>
              </a:rPr>
              <a:t>凌日深度 </a:t>
            </a:r>
            <a:r>
              <a:rPr lang="en-US" altLang="zh-CN" b="1" dirty="0">
                <a:latin typeface="微软雅黑" panose="020B0503020204020204" pitchFamily="34" charset="-122"/>
                <a:ea typeface="微软雅黑" panose="020B0503020204020204" pitchFamily="34" charset="-122"/>
              </a:rPr>
              <a:t>(δ)</a:t>
            </a:r>
            <a:r>
              <a:rPr lang="zh-CN" altLang="en-US" dirty="0">
                <a:latin typeface="微软雅黑" panose="020B0503020204020204" pitchFamily="34" charset="-122"/>
                <a:ea typeface="微软雅黑" panose="020B0503020204020204" pitchFamily="34" charset="-122"/>
              </a:rPr>
              <a:t>，可以揭示行星相对于恒星的半径。</a:t>
            </a:r>
            <a:r>
              <a:rPr lang="zh-CN" altLang="en-US" b="1" dirty="0">
                <a:latin typeface="微软雅黑" panose="020B0503020204020204" pitchFamily="34" charset="-122"/>
                <a:ea typeface="微软雅黑" panose="020B0503020204020204" pitchFamily="34" charset="-122"/>
              </a:rPr>
              <a:t>凌日持续时间 </a:t>
            </a:r>
            <a:r>
              <a:rPr lang="en-US" altLang="zh-CN" b="1" dirty="0">
                <a:latin typeface="微软雅黑" panose="020B0503020204020204" pitchFamily="34" charset="-122"/>
                <a:ea typeface="微软雅黑" panose="020B0503020204020204" pitchFamily="34" charset="-122"/>
              </a:rPr>
              <a:t>(T)</a:t>
            </a:r>
            <a:r>
              <a:rPr lang="zh-CN" altLang="en-US" dirty="0">
                <a:latin typeface="微软雅黑" panose="020B0503020204020204" pitchFamily="34" charset="-122"/>
                <a:ea typeface="微软雅黑" panose="020B0503020204020204" pitchFamily="34" charset="-122"/>
              </a:rPr>
              <a:t> 是行星横跨恒星的时间，而</a:t>
            </a:r>
            <a:r>
              <a:rPr lang="zh-CN" altLang="en-US" b="1" dirty="0">
                <a:latin typeface="微软雅黑" panose="020B0503020204020204" pitchFamily="34" charset="-122"/>
                <a:ea typeface="微软雅黑" panose="020B0503020204020204" pitchFamily="34" charset="-122"/>
              </a:rPr>
              <a:t>进入</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离开时间 </a:t>
            </a:r>
            <a:r>
              <a:rPr lang="en-US" altLang="zh-CN" b="1" dirty="0">
                <a:latin typeface="微软雅黑" panose="020B0503020204020204" pitchFamily="34" charset="-122"/>
                <a:ea typeface="微软雅黑" panose="020B0503020204020204" pitchFamily="34" charset="-122"/>
              </a:rPr>
              <a:t>(τ)</a:t>
            </a:r>
            <a:r>
              <a:rPr lang="zh-CN" altLang="en-US" dirty="0">
                <a:latin typeface="微软雅黑" panose="020B0503020204020204" pitchFamily="34" charset="-122"/>
                <a:ea typeface="微软雅黑" panose="020B0503020204020204" pitchFamily="34" charset="-122"/>
              </a:rPr>
              <a:t> 则描述了行星完全遮挡和露出恒星所需的时间。通过分析这些参数，并结合径向速度数据，可以同时确定行星的半径和质量，并计算其轨道特性。</a:t>
            </a:r>
          </a:p>
        </p:txBody>
      </p:sp>
      <p:sp>
        <p:nvSpPr>
          <p:cNvPr id="6" name="矩形 5"/>
          <p:cNvSpPr/>
          <p:nvPr/>
        </p:nvSpPr>
        <p:spPr>
          <a:xfrm>
            <a:off x="6525664" y="5409545"/>
            <a:ext cx="5332961" cy="1077218"/>
          </a:xfrm>
          <a:prstGeom prst="rect">
            <a:avLst/>
          </a:prstGeom>
        </p:spPr>
        <p:txBody>
          <a:bodyPr wrap="square">
            <a:spAutoFit/>
          </a:bodyPr>
          <a:lstStyle/>
          <a:p>
            <a:r>
              <a:rPr lang="en-US" altLang="zh-CN" sz="1600" b="1" i="0" dirty="0">
                <a:solidFill>
                  <a:srgbClr val="202122"/>
                </a:solidFill>
                <a:effectLst/>
                <a:latin typeface="Arial" panose="020B0604020202020204" pitchFamily="34" charset="0"/>
              </a:rPr>
              <a:t>Theoretical transiting exoplanet light curve. </a:t>
            </a:r>
            <a:r>
              <a:rPr lang="en-US" altLang="zh-CN" sz="1600" i="0" dirty="0">
                <a:solidFill>
                  <a:srgbClr val="202122"/>
                </a:solidFill>
                <a:effectLst/>
                <a:latin typeface="Arial" panose="020B0604020202020204" pitchFamily="34" charset="0"/>
              </a:rPr>
              <a:t>This image shows the transit depth (δ), transit duration (T), and ingress/egress duration (τ) of a transiting exoplanet relative to the position that the exoplanet is to the star.</a:t>
            </a:r>
            <a:endParaRPr lang="zh-CN" altLang="en-US" sz="1600" dirty="0"/>
          </a:p>
        </p:txBody>
      </p:sp>
      <p:cxnSp>
        <p:nvCxnSpPr>
          <p:cNvPr id="10" name="直接箭头连接符 9"/>
          <p:cNvCxnSpPr/>
          <p:nvPr/>
        </p:nvCxnSpPr>
        <p:spPr>
          <a:xfrm>
            <a:off x="1943100" y="2991972"/>
            <a:ext cx="6438900" cy="12942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a:off x="2947281" y="2867025"/>
            <a:ext cx="7149219" cy="16269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rotWithShape="1">
          <a:blip r:embed="rId5"/>
          <a:srcRect t="10599" b="42002"/>
          <a:stretch/>
        </p:blipFill>
        <p:spPr>
          <a:xfrm>
            <a:off x="228760" y="1282127"/>
            <a:ext cx="6497808" cy="1526021"/>
          </a:xfrm>
          <a:prstGeom prst="rect">
            <a:avLst/>
          </a:prstGeom>
          <a:ln>
            <a:noFill/>
          </a:ln>
          <a:effectLst>
            <a:outerShdw blurRad="292100" dist="139700" dir="2700000" algn="tl" rotWithShape="0">
              <a:srgbClr val="333333">
                <a:alpha val="65000"/>
              </a:srgbClr>
            </a:outerShdw>
          </a:effectLst>
        </p:spPr>
      </p:pic>
      <p:sp>
        <p:nvSpPr>
          <p:cNvPr id="7" name="矩形 6">
            <a:extLst>
              <a:ext uri="{FF2B5EF4-FFF2-40B4-BE49-F238E27FC236}">
                <a16:creationId xmlns:a16="http://schemas.microsoft.com/office/drawing/2014/main" id="{BB25DAD7-6406-D171-E182-32A2843780BA}"/>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0862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lang="en-US" altLang="zh-CN" sz="4000" b="1" dirty="0">
                <a:solidFill>
                  <a:srgbClr val="333333"/>
                </a:solidFill>
                <a:latin typeface="Times New Roman" panose="02020603050405020304" pitchFamily="18" charset="0"/>
                <a:ea typeface="Open Sans"/>
                <a:cs typeface="Times New Roman" panose="02020603050405020304" pitchFamily="18" charset="0"/>
              </a:rPr>
              <a:t>Noisy Data</a:t>
            </a:r>
            <a:endParaRPr lang="zh-CN" altLang="en-US" sz="4000" b="1" dirty="0">
              <a:latin typeface="Times New Roman" panose="02020603050405020304" pitchFamily="18" charset="0"/>
              <a:cs typeface="Times New Roman" panose="02020603050405020304" pitchFamily="18" charset="0"/>
            </a:endParaRPr>
          </a:p>
        </p:txBody>
      </p:sp>
      <p:sp>
        <p:nvSpPr>
          <p:cNvPr id="3" name="矩形 2"/>
          <p:cNvSpPr/>
          <p:nvPr/>
        </p:nvSpPr>
        <p:spPr>
          <a:xfrm>
            <a:off x="619124" y="1157180"/>
            <a:ext cx="10868025" cy="5262979"/>
          </a:xfrm>
          <a:prstGeom prst="rect">
            <a:avLst/>
          </a:prstGeom>
        </p:spPr>
        <p:txBody>
          <a:bodyPr wrap="square">
            <a:spAutoFit/>
          </a:bodyPr>
          <a:lstStyle/>
          <a:p>
            <a:r>
              <a:rPr lang="en-US" altLang="zh-CN" sz="1600" dirty="0">
                <a:latin typeface="Arial" panose="020B0604020202020204" pitchFamily="34" charset="0"/>
                <a:cs typeface="Arial" panose="020B0604020202020204" pitchFamily="34" charset="0"/>
              </a:rPr>
              <a:t>Observing these atmospheres is one of the hardest data-analysis problems in contemporary astronomy. When an exoplanet transits its host star in our line of sight, a tiny fraction of starlight (50–200 photons per million) passes through the planet's atmospheric annulus and interacts with its chemistry, clouds, and winds. These faint signals typically range from 50ppm (for Super-Earth like planets) to 200ppm (for Jupiter like planets) in magnitude and are regularly corrupted by the </a:t>
            </a:r>
            <a:r>
              <a:rPr lang="en-US" altLang="zh-CN" sz="1600" b="1" dirty="0">
                <a:latin typeface="Arial" panose="020B0604020202020204" pitchFamily="34" charset="0"/>
                <a:cs typeface="Arial" panose="020B0604020202020204" pitchFamily="34" charset="0"/>
              </a:rPr>
              <a:t>noise of the instrument</a:t>
            </a:r>
            <a:r>
              <a:rPr lang="en-US" altLang="zh-CN" sz="1600" dirty="0">
                <a:latin typeface="Arial" panose="020B0604020202020204" pitchFamily="34" charset="0"/>
                <a:cs typeface="Arial" panose="020B0604020202020204" pitchFamily="34" charset="0"/>
              </a:rPr>
              <a:t>. A major component of this noise is due to the inevitable vibration of the spacecraft in space, known as ‘</a:t>
            </a:r>
            <a:r>
              <a:rPr lang="en-US" altLang="zh-CN" sz="1600" b="1" dirty="0">
                <a:latin typeface="Arial" panose="020B0604020202020204" pitchFamily="34" charset="0"/>
                <a:cs typeface="Arial" panose="020B0604020202020204" pitchFamily="34" charset="0"/>
              </a:rPr>
              <a:t>jitter noise</a:t>
            </a:r>
            <a:r>
              <a:rPr lang="en-US" altLang="zh-CN" sz="1600" dirty="0">
                <a:latin typeface="Arial" panose="020B0604020202020204" pitchFamily="34" charset="0"/>
                <a:cs typeface="Arial" panose="020B0604020202020204" pitchFamily="34" charset="0"/>
              </a:rPr>
              <a:t>’. This noise arises from the difficulties of maintaining precise pointing in low-gravity environments, as the spacecraft relies on spinning momentum wheels for stability. Akin to taking long-exposure images with a shaky hand, this noise poses a far greater challenge than the motion blur encountered in commercial photography applications. The photometric variation (∼200 ppm) caused by jitter noise alone is comparable to the variation exhibited by the planetary signal we aim to detect, undermining signals from small planets like Earths and super-Earths. Coupled with other sources of correlated and uncorrelated noises, it is proving difficult for us to achieve the strict technical requirement of the Ariel Payload design.</a:t>
            </a:r>
          </a:p>
          <a:p>
            <a:endParaRPr lang="en-US" altLang="zh-CN" sz="1600" b="0" i="0" dirty="0">
              <a:solidFill>
                <a:srgbClr val="1F2328"/>
              </a:solidFill>
              <a:effectLst/>
              <a:latin typeface="Arial" panose="020B0604020202020204" pitchFamily="34" charset="0"/>
              <a:cs typeface="Arial" panose="020B0604020202020204" pitchFamily="34" charset="0"/>
            </a:endParaRPr>
          </a:p>
          <a:p>
            <a:r>
              <a:rPr lang="zh-CN" altLang="en-US" sz="1600" b="0" i="0" dirty="0">
                <a:solidFill>
                  <a:srgbClr val="1F2328"/>
                </a:solidFill>
                <a:effectLst/>
                <a:latin typeface="微软雅黑" panose="020B0503020204020204" pitchFamily="34" charset="-122"/>
                <a:ea typeface="微软雅黑" panose="020B0503020204020204" pitchFamily="34" charset="-122"/>
              </a:rPr>
              <a:t>观察这些大气层是当代天文学中最困难的数据分析问题之一。当一颗系外行星在我们视线范围内凌日时，只有一小部分恒星光（每百万个光子中有 </a:t>
            </a:r>
            <a:r>
              <a:rPr lang="en-US" altLang="zh-CN" sz="1600" b="0" i="0" dirty="0">
                <a:solidFill>
                  <a:srgbClr val="1F2328"/>
                </a:solidFill>
                <a:effectLst/>
                <a:latin typeface="微软雅黑" panose="020B0503020204020204" pitchFamily="34" charset="-122"/>
                <a:ea typeface="微软雅黑" panose="020B0503020204020204" pitchFamily="34" charset="-122"/>
              </a:rPr>
              <a:t>50–200 </a:t>
            </a:r>
            <a:r>
              <a:rPr lang="zh-CN" altLang="en-US" sz="1600" b="0" i="0" dirty="0">
                <a:solidFill>
                  <a:srgbClr val="1F2328"/>
                </a:solidFill>
                <a:effectLst/>
                <a:latin typeface="微软雅黑" panose="020B0503020204020204" pitchFamily="34" charset="-122"/>
                <a:ea typeface="微软雅黑" panose="020B0503020204020204" pitchFamily="34" charset="-122"/>
              </a:rPr>
              <a:t>个）会穿过行星的大气环并与其化学成分、云层和风相互作用。这些微弱信号的幅度通常在 </a:t>
            </a:r>
            <a:r>
              <a:rPr lang="en-US" altLang="zh-CN" sz="1600" b="0" i="0" dirty="0">
                <a:solidFill>
                  <a:srgbClr val="1F2328"/>
                </a:solidFill>
                <a:effectLst/>
                <a:latin typeface="微软雅黑" panose="020B0503020204020204" pitchFamily="34" charset="-122"/>
                <a:ea typeface="微软雅黑" panose="020B0503020204020204" pitchFamily="34" charset="-122"/>
              </a:rPr>
              <a:t>50ppm</a:t>
            </a:r>
            <a:r>
              <a:rPr lang="zh-CN" altLang="en-US" sz="1600" b="0" i="0" dirty="0">
                <a:solidFill>
                  <a:srgbClr val="1F2328"/>
                </a:solidFill>
                <a:effectLst/>
                <a:latin typeface="微软雅黑" panose="020B0503020204020204" pitchFamily="34" charset="-122"/>
                <a:ea typeface="微软雅黑" panose="020B0503020204020204" pitchFamily="34" charset="-122"/>
              </a:rPr>
              <a:t>（类超级地球）到 </a:t>
            </a:r>
            <a:r>
              <a:rPr lang="en-US" altLang="zh-CN" sz="1600" b="0" i="0" dirty="0">
                <a:solidFill>
                  <a:srgbClr val="1F2328"/>
                </a:solidFill>
                <a:effectLst/>
                <a:latin typeface="微软雅黑" panose="020B0503020204020204" pitchFamily="34" charset="-122"/>
                <a:ea typeface="微软雅黑" panose="020B0503020204020204" pitchFamily="34" charset="-122"/>
              </a:rPr>
              <a:t>200ppm</a:t>
            </a:r>
            <a:r>
              <a:rPr lang="zh-CN" altLang="en-US" sz="1600" b="0" i="0" dirty="0">
                <a:solidFill>
                  <a:srgbClr val="1F2328"/>
                </a:solidFill>
                <a:effectLst/>
                <a:latin typeface="微软雅黑" panose="020B0503020204020204" pitchFamily="34" charset="-122"/>
                <a:ea typeface="微软雅黑" panose="020B0503020204020204" pitchFamily="34" charset="-122"/>
              </a:rPr>
              <a:t>（类木星行星）之间，并且经常被</a:t>
            </a:r>
            <a:r>
              <a:rPr lang="zh-CN" altLang="en-US" sz="1600" b="1" i="0" dirty="0">
                <a:solidFill>
                  <a:srgbClr val="1F2328"/>
                </a:solidFill>
                <a:effectLst/>
                <a:latin typeface="微软雅黑" panose="020B0503020204020204" pitchFamily="34" charset="-122"/>
                <a:ea typeface="微软雅黑" panose="020B0503020204020204" pitchFamily="34" charset="-122"/>
              </a:rPr>
              <a:t>仪器噪声</a:t>
            </a:r>
            <a:r>
              <a:rPr lang="zh-CN" altLang="en-US" sz="1600" b="0" i="0" dirty="0">
                <a:solidFill>
                  <a:srgbClr val="1F2328"/>
                </a:solidFill>
                <a:effectLst/>
                <a:latin typeface="微软雅黑" panose="020B0503020204020204" pitchFamily="34" charset="-122"/>
                <a:ea typeface="微软雅黑" panose="020B0503020204020204" pitchFamily="34" charset="-122"/>
              </a:rPr>
              <a:t>破坏。噪声的一个主要组成部分是航天器在太空中的不可避免的振动，称为“</a:t>
            </a:r>
            <a:r>
              <a:rPr lang="zh-CN" altLang="en-US" sz="1600" b="1" i="0" dirty="0">
                <a:solidFill>
                  <a:srgbClr val="1F2328"/>
                </a:solidFill>
                <a:effectLst/>
                <a:latin typeface="微软雅黑" panose="020B0503020204020204" pitchFamily="34" charset="-122"/>
                <a:ea typeface="微软雅黑" panose="020B0503020204020204" pitchFamily="34" charset="-122"/>
              </a:rPr>
              <a:t>抖动噪声</a:t>
            </a:r>
            <a:r>
              <a:rPr lang="zh-CN" altLang="en-US" sz="1600" b="0" i="0" dirty="0">
                <a:solidFill>
                  <a:srgbClr val="1F2328"/>
                </a:solidFill>
                <a:effectLst/>
                <a:latin typeface="微软雅黑" panose="020B0503020204020204" pitchFamily="34" charset="-122"/>
                <a:ea typeface="微软雅黑" panose="020B0503020204020204" pitchFamily="34" charset="-122"/>
              </a:rPr>
              <a:t>”。这种噪声来自于航天器依靠旋转动量轮保持稳定性时在低重力环境中保持精确指向的困难。</a:t>
            </a:r>
            <a:r>
              <a:rPr lang="zh-CN" altLang="en-US" sz="1600" b="0" i="0" u="sng" dirty="0">
                <a:solidFill>
                  <a:srgbClr val="1F2328"/>
                </a:solidFill>
                <a:effectLst/>
                <a:latin typeface="微软雅黑" panose="020B0503020204020204" pitchFamily="34" charset="-122"/>
                <a:ea typeface="微软雅黑" panose="020B0503020204020204" pitchFamily="34" charset="-122"/>
              </a:rPr>
              <a:t>类似于用抖动的手拍摄长曝光照片，这种噪声比商业摄影应用中遇到的运动模糊挑战更大。</a:t>
            </a:r>
            <a:r>
              <a:rPr lang="zh-CN" altLang="en-US" sz="1600" b="0" i="0" dirty="0">
                <a:solidFill>
                  <a:srgbClr val="1F2328"/>
                </a:solidFill>
                <a:effectLst/>
                <a:latin typeface="微软雅黑" panose="020B0503020204020204" pitchFamily="34" charset="-122"/>
                <a:ea typeface="微软雅黑" panose="020B0503020204020204" pitchFamily="34" charset="-122"/>
              </a:rPr>
              <a:t>单是抖动噪声引起的光度变化（约</a:t>
            </a:r>
            <a:r>
              <a:rPr lang="en-US" altLang="zh-CN" sz="1600" b="0" i="0" dirty="0">
                <a:solidFill>
                  <a:srgbClr val="1F2328"/>
                </a:solidFill>
                <a:effectLst/>
                <a:latin typeface="微软雅黑" panose="020B0503020204020204" pitchFamily="34" charset="-122"/>
                <a:ea typeface="微软雅黑" panose="020B0503020204020204" pitchFamily="34" charset="-122"/>
              </a:rPr>
              <a:t>200 ppm</a:t>
            </a:r>
            <a:r>
              <a:rPr lang="zh-CN" altLang="en-US" sz="1600" b="0" i="0" dirty="0">
                <a:solidFill>
                  <a:srgbClr val="1F2328"/>
                </a:solidFill>
                <a:effectLst/>
                <a:latin typeface="微软雅黑" panose="020B0503020204020204" pitchFamily="34" charset="-122"/>
                <a:ea typeface="微软雅黑" panose="020B0503020204020204" pitchFamily="34" charset="-122"/>
              </a:rPr>
              <a:t>）就足以与我们希望检测的行星信号相媲美，特别是像地球和超级地球这样的小行星信号。这种噪声再加上其他相关和无关的噪声源，给我们达到 </a:t>
            </a:r>
            <a:r>
              <a:rPr lang="en-US" altLang="zh-CN" sz="1600" b="0" i="0" dirty="0">
                <a:solidFill>
                  <a:srgbClr val="1F2328"/>
                </a:solidFill>
                <a:effectLst/>
                <a:latin typeface="微软雅黑" panose="020B0503020204020204" pitchFamily="34" charset="-122"/>
                <a:ea typeface="微软雅黑" panose="020B0503020204020204" pitchFamily="34" charset="-122"/>
              </a:rPr>
              <a:t>Ariel </a:t>
            </a:r>
            <a:r>
              <a:rPr lang="zh-CN" altLang="en-US" sz="1600" b="0" i="0" dirty="0">
                <a:solidFill>
                  <a:srgbClr val="1F2328"/>
                </a:solidFill>
                <a:effectLst/>
                <a:latin typeface="微软雅黑" panose="020B0503020204020204" pitchFamily="34" charset="-122"/>
                <a:ea typeface="微软雅黑" panose="020B0503020204020204" pitchFamily="34" charset="-122"/>
              </a:rPr>
              <a:t>载荷设计的严格技术要求带来了很大困难。</a:t>
            </a:r>
            <a:endParaRPr lang="zh-CN" altLang="en-US" sz="1600" dirty="0">
              <a:latin typeface="微软雅黑" panose="020B0503020204020204" pitchFamily="34" charset="-122"/>
              <a:ea typeface="微软雅黑" panose="020B0503020204020204" pitchFamily="34" charset="-122"/>
            </a:endParaRPr>
          </a:p>
        </p:txBody>
      </p:sp>
      <p:sp>
        <p:nvSpPr>
          <p:cNvPr id="4" name="矩形 3"/>
          <p:cNvSpPr/>
          <p:nvPr/>
        </p:nvSpPr>
        <p:spPr>
          <a:xfrm>
            <a:off x="0" y="6488977"/>
            <a:ext cx="4193777" cy="523220"/>
          </a:xfrm>
          <a:prstGeom prst="rect">
            <a:avLst/>
          </a:prstGeom>
        </p:spPr>
        <p:txBody>
          <a:bodyPr wrap="none">
            <a:spAutoFit/>
          </a:bodyPr>
          <a:lstStyle/>
          <a:p>
            <a:r>
              <a:rPr lang="en-US" altLang="zh-CN" sz="1400" dirty="0">
                <a:latin typeface="Arial" panose="020B0604020202020204" pitchFamily="34" charset="0"/>
                <a:cs typeface="Arial" panose="020B0604020202020204" pitchFamily="34" charset="0"/>
              </a:rPr>
              <a:t>Further Reading: </a:t>
            </a:r>
            <a:r>
              <a:rPr lang="en-US" altLang="zh-CN" sz="1400" dirty="0">
                <a:latin typeface="Arial" panose="020B0604020202020204" pitchFamily="34" charset="0"/>
                <a:cs typeface="Arial" panose="020B0604020202020204" pitchFamily="34" charset="0"/>
                <a:hlinkClick r:id="rId3"/>
              </a:rPr>
              <a:t>https://en.wikipedia.org/wiki/Jitter</a:t>
            </a:r>
            <a:endParaRPr lang="en-US" altLang="zh-CN" sz="1400" dirty="0">
              <a:latin typeface="Arial" panose="020B0604020202020204" pitchFamily="34" charset="0"/>
              <a:cs typeface="Arial" panose="020B0604020202020204" pitchFamily="34" charset="0"/>
            </a:endParaRPr>
          </a:p>
          <a:p>
            <a:endParaRPr lang="zh-CN" altLang="en-US" sz="1400" dirty="0">
              <a:latin typeface="Arial" panose="020B0604020202020204" pitchFamily="34" charset="0"/>
              <a:cs typeface="Arial" panose="020B0604020202020204" pitchFamily="34" charset="0"/>
            </a:endParaRPr>
          </a:p>
        </p:txBody>
      </p:sp>
      <p:sp>
        <p:nvSpPr>
          <p:cNvPr id="6" name="矩形 5">
            <a:extLst>
              <a:ext uri="{FF2B5EF4-FFF2-40B4-BE49-F238E27FC236}">
                <a16:creationId xmlns:a16="http://schemas.microsoft.com/office/drawing/2014/main" id="{EA5F9782-E745-4FB6-5AAB-0790564D34A8}"/>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18984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7157548" cy="707886"/>
          </a:xfrm>
          <a:prstGeom prst="rect">
            <a:avLst/>
          </a:prstGeom>
          <a:noFill/>
        </p:spPr>
        <p:txBody>
          <a:bodyPr wrap="square" rtlCol="0">
            <a:spAutoFit/>
          </a:bodyPr>
          <a:lstStyle/>
          <a:p>
            <a:r>
              <a:rPr kumimoji="0" lang="en-US" altLang="zh-CN" sz="40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Goal of Ariel Data Challenge</a:t>
            </a:r>
          </a:p>
        </p:txBody>
      </p:sp>
      <p:sp>
        <p:nvSpPr>
          <p:cNvPr id="4" name="矩形 3"/>
          <p:cNvSpPr/>
          <p:nvPr/>
        </p:nvSpPr>
        <p:spPr>
          <a:xfrm>
            <a:off x="626783" y="1285012"/>
            <a:ext cx="11050867" cy="3139321"/>
          </a:xfrm>
          <a:prstGeom prst="rect">
            <a:avLst/>
          </a:prstGeom>
        </p:spPr>
        <p:txBody>
          <a:bodyPr wrap="square">
            <a:spAutoFit/>
          </a:bodyPr>
          <a:lstStyle/>
          <a:p>
            <a:r>
              <a:rPr lang="en-US" altLang="zh-CN" dirty="0">
                <a:latin typeface="Arial" panose="020B0604020202020204" pitchFamily="34" charset="0"/>
                <a:cs typeface="Arial" panose="020B0604020202020204" pitchFamily="34" charset="0"/>
              </a:rPr>
              <a:t>The task of this competition is to extract the atmospheric spectra from each observation, with an estimate of its level of uncertainty. In order to obtain such a spectrum, we require the participant to </a:t>
            </a:r>
            <a:r>
              <a:rPr lang="en-US" altLang="zh-CN" dirty="0" err="1">
                <a:latin typeface="Arial" panose="020B0604020202020204" pitchFamily="34" charset="0"/>
                <a:cs typeface="Arial" panose="020B0604020202020204" pitchFamily="34" charset="0"/>
              </a:rPr>
              <a:t>detrend</a:t>
            </a:r>
            <a:r>
              <a:rPr lang="en-US" altLang="zh-CN" dirty="0">
                <a:latin typeface="Arial" panose="020B0604020202020204" pitchFamily="34" charset="0"/>
                <a:cs typeface="Arial" panose="020B0604020202020204" pitchFamily="34" charset="0"/>
              </a:rPr>
              <a:t> a large number of sequential 2D images of the spectral focal plane taken over several hours of observing the exoplanet as it eclipses its host star. Performing this </a:t>
            </a:r>
            <a:r>
              <a:rPr lang="en-US" altLang="zh-CN" dirty="0" err="1">
                <a:latin typeface="Arial" panose="020B0604020202020204" pitchFamily="34" charset="0"/>
                <a:cs typeface="Arial" panose="020B0604020202020204" pitchFamily="34" charset="0"/>
              </a:rPr>
              <a:t>detrending</a:t>
            </a:r>
            <a:r>
              <a:rPr lang="en-US" altLang="zh-CN" dirty="0">
                <a:latin typeface="Arial" panose="020B0604020202020204" pitchFamily="34" charset="0"/>
                <a:cs typeface="Arial" panose="020B0604020202020204" pitchFamily="34" charset="0"/>
              </a:rPr>
              <a:t> process to extract atmospheric spectra and their associated </a:t>
            </a:r>
            <a:r>
              <a:rPr lang="en-US" altLang="zh-CN" dirty="0" err="1">
                <a:latin typeface="Arial" panose="020B0604020202020204" pitchFamily="34" charset="0"/>
                <a:cs typeface="Arial" panose="020B0604020202020204" pitchFamily="34" charset="0"/>
              </a:rPr>
              <a:t>errorbars</a:t>
            </a:r>
            <a:r>
              <a:rPr lang="en-US" altLang="zh-CN" dirty="0">
                <a:latin typeface="Arial" panose="020B0604020202020204" pitchFamily="34" charset="0"/>
                <a:cs typeface="Arial" panose="020B0604020202020204" pitchFamily="34" charset="0"/>
              </a:rPr>
              <a:t> from raw observational data is a crucial and common prerequisite step for any modern astronomical instrument before the data can undergo scientific analysis.</a:t>
            </a:r>
          </a:p>
          <a:p>
            <a:endParaRPr lang="en-US" altLang="zh-CN" b="0" i="0" dirty="0">
              <a:solidFill>
                <a:srgbClr val="1F2328"/>
              </a:solidFill>
              <a:effectLst/>
              <a:latin typeface="Arial" panose="020B0604020202020204" pitchFamily="34" charset="0"/>
              <a:cs typeface="Arial" panose="020B0604020202020204" pitchFamily="34" charset="0"/>
            </a:endParaRPr>
          </a:p>
          <a:p>
            <a:r>
              <a:rPr lang="zh-CN" altLang="en-US" b="0" i="0" dirty="0">
                <a:solidFill>
                  <a:srgbClr val="1F2328"/>
                </a:solidFill>
                <a:effectLst/>
                <a:latin typeface="微软雅黑" panose="020B0503020204020204" pitchFamily="34" charset="-122"/>
                <a:ea typeface="微软雅黑" panose="020B0503020204020204" pitchFamily="34" charset="-122"/>
              </a:rPr>
              <a:t>本次竞赛的任务是从每次观测中提取大气光谱，并估计其不确定性水平。为了获得这种光谱，我们要求参与者对连续数小时观测系外行星凌日时所拍摄的大量 </a:t>
            </a:r>
            <a:r>
              <a:rPr lang="en-US" altLang="zh-CN" b="0" i="0" dirty="0">
                <a:solidFill>
                  <a:srgbClr val="1F2328"/>
                </a:solidFill>
                <a:effectLst/>
                <a:latin typeface="微软雅黑" panose="020B0503020204020204" pitchFamily="34" charset="-122"/>
                <a:ea typeface="微软雅黑" panose="020B0503020204020204" pitchFamily="34" charset="-122"/>
              </a:rPr>
              <a:t>2D </a:t>
            </a:r>
            <a:r>
              <a:rPr lang="zh-CN" altLang="en-US" b="0" i="0" dirty="0">
                <a:solidFill>
                  <a:srgbClr val="1F2328"/>
                </a:solidFill>
                <a:effectLst/>
                <a:latin typeface="微软雅黑" panose="020B0503020204020204" pitchFamily="34" charset="-122"/>
                <a:ea typeface="微软雅黑" panose="020B0503020204020204" pitchFamily="34" charset="-122"/>
              </a:rPr>
              <a:t>谱焦平面图像进行去趋势处理。执行这种去趋势处理以从原始观测数据中提取大气光谱及其相关误差条，是任何现代天文仪器在数据进行科学分析之前的关键和常见的预处理步骤。</a:t>
            </a:r>
            <a:endParaRPr lang="zh-CN" altLang="en-US" dirty="0">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0791D706-1F24-8716-A1BD-A17A9ADE050F}"/>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7696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1952" y="449294"/>
            <a:ext cx="5989835" cy="707886"/>
          </a:xfrm>
          <a:prstGeom prst="rect">
            <a:avLst/>
          </a:prstGeom>
          <a:noFill/>
        </p:spPr>
        <p:txBody>
          <a:bodyPr wrap="square" rtlCol="0">
            <a:spAutoFit/>
          </a:bodyPr>
          <a:lstStyle/>
          <a:p>
            <a:r>
              <a:rPr kumimoji="0" lang="en-US" altLang="zh-CN" sz="4000" b="1" i="0" u="none" strike="noStrike" cap="none" normalizeH="0" baseline="0" dirty="0">
                <a:ln>
                  <a:noFill/>
                </a:ln>
                <a:solidFill>
                  <a:srgbClr val="333333"/>
                </a:solidFill>
                <a:effectLst/>
                <a:latin typeface="Times New Roman" panose="02020603050405020304" pitchFamily="18" charset="0"/>
                <a:ea typeface="Open Sans"/>
                <a:cs typeface="Times New Roman" panose="02020603050405020304" pitchFamily="18" charset="0"/>
              </a:rPr>
              <a:t>Detrending/Denoising</a:t>
            </a:r>
            <a:endParaRPr lang="zh-CN" altLang="en-US" sz="4000" b="1" dirty="0">
              <a:latin typeface="Times New Roman" panose="02020603050405020304" pitchFamily="18" charset="0"/>
              <a:cs typeface="Times New Roman" panose="02020603050405020304" pitchFamily="18" charset="0"/>
            </a:endParaRPr>
          </a:p>
        </p:txBody>
      </p:sp>
      <p:sp>
        <p:nvSpPr>
          <p:cNvPr id="4" name="矩形 3"/>
          <p:cNvSpPr/>
          <p:nvPr/>
        </p:nvSpPr>
        <p:spPr>
          <a:xfrm>
            <a:off x="0" y="6538436"/>
            <a:ext cx="6877050" cy="523220"/>
          </a:xfrm>
          <a:prstGeom prst="rect">
            <a:avLst/>
          </a:prstGeom>
        </p:spPr>
        <p:txBody>
          <a:bodyPr wrap="square">
            <a:spAutoFit/>
          </a:bodyPr>
          <a:lstStyle/>
          <a:p>
            <a:r>
              <a:rPr lang="en-US" altLang="zh-CN" sz="1400" dirty="0">
                <a:latin typeface="Arial" panose="020B0604020202020204" pitchFamily="34" charset="0"/>
                <a:cs typeface="Arial" panose="020B0604020202020204" pitchFamily="34" charset="0"/>
                <a:hlinkClick r:id="rId3"/>
              </a:rPr>
              <a:t>https://www.kaggle.com/code/gordonyip/host-starter-solution</a:t>
            </a:r>
            <a:endParaRPr lang="en-US" altLang="zh-CN" sz="1400" dirty="0">
              <a:latin typeface="Arial" panose="020B0604020202020204" pitchFamily="34" charset="0"/>
              <a:cs typeface="Arial" panose="020B0604020202020204" pitchFamily="34" charset="0"/>
            </a:endParaRPr>
          </a:p>
          <a:p>
            <a:endParaRPr lang="zh-CN" altLang="en-US" sz="1400" dirty="0">
              <a:latin typeface="Arial" panose="020B0604020202020204" pitchFamily="34" charset="0"/>
              <a:cs typeface="Arial" panose="020B0604020202020204" pitchFamily="34" charset="0"/>
            </a:endParaRPr>
          </a:p>
        </p:txBody>
      </p:sp>
      <p:pic>
        <p:nvPicPr>
          <p:cNvPr id="8" name="图片 7"/>
          <p:cNvPicPr>
            <a:picLocks noChangeAspect="1"/>
          </p:cNvPicPr>
          <p:nvPr/>
        </p:nvPicPr>
        <p:blipFill>
          <a:blip r:embed="rId4"/>
          <a:stretch>
            <a:fillRect/>
          </a:stretch>
        </p:blipFill>
        <p:spPr>
          <a:xfrm>
            <a:off x="1353021" y="1633941"/>
            <a:ext cx="3218980" cy="4621710"/>
          </a:xfrm>
          <a:prstGeom prst="rect">
            <a:avLst/>
          </a:prstGeom>
          <a:ln>
            <a:noFill/>
          </a:ln>
          <a:effectLst>
            <a:outerShdw blurRad="292100" dist="139700" dir="2700000" algn="tl" rotWithShape="0">
              <a:srgbClr val="333333">
                <a:alpha val="65000"/>
              </a:srgbClr>
            </a:outerShdw>
          </a:effectLst>
        </p:spPr>
      </p:pic>
      <p:sp>
        <p:nvSpPr>
          <p:cNvPr id="9" name="文本框 8"/>
          <p:cNvSpPr txBox="1"/>
          <p:nvPr/>
        </p:nvSpPr>
        <p:spPr>
          <a:xfrm>
            <a:off x="387288" y="1177691"/>
            <a:ext cx="5791570"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Note: We will dive into this official solution in lecture 2</a:t>
            </a:r>
            <a:r>
              <a:rPr lang="en-US" altLang="zh-CN" i="1" dirty="0">
                <a:solidFill>
                  <a:srgbClr val="222222"/>
                </a:solidFill>
                <a:latin typeface="Arial" panose="020B0604020202020204" pitchFamily="34" charset="0"/>
                <a:cs typeface="Arial" panose="020B0604020202020204" pitchFamily="34" charset="0"/>
              </a:rPr>
              <a:t>.</a:t>
            </a:r>
            <a:endParaRPr lang="zh-CN" altLang="en-US" dirty="0">
              <a:latin typeface="Arial" panose="020B0604020202020204" pitchFamily="34" charset="0"/>
              <a:cs typeface="Arial" panose="020B0604020202020204" pitchFamily="34" charset="0"/>
            </a:endParaRPr>
          </a:p>
        </p:txBody>
      </p:sp>
      <p:sp>
        <p:nvSpPr>
          <p:cNvPr id="13" name="Rectangle 3"/>
          <p:cNvSpPr>
            <a:spLocks noChangeArrowheads="1"/>
          </p:cNvSpPr>
          <p:nvPr/>
        </p:nvSpPr>
        <p:spPr bwMode="auto">
          <a:xfrm>
            <a:off x="4852180" y="1633941"/>
            <a:ext cx="6582259" cy="4985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zh-CN" altLang="zh-CN"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Normalization</a:t>
            </a:r>
            <a:r>
              <a:rPr kumimoji="0" lang="zh-CN" altLang="zh-CN"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using the star flux.</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zh-CN" altLang="zh-CN"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White light curve analysis</a:t>
            </a:r>
            <a:r>
              <a:rPr kumimoji="0" lang="zh-CN" altLang="zh-CN"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to extract the mean transit depth.</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zh-CN" altLang="zh-CN"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Removal of </a:t>
            </a:r>
            <a:r>
              <a:rPr kumimoji="0" lang="zh-CN" altLang="zh-CN"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out-of-transit signals</a:t>
            </a:r>
            <a:r>
              <a:rPr kumimoji="0" lang="zh-CN" altLang="zh-CN"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zh-CN" altLang="zh-CN"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Subtracting the </a:t>
            </a:r>
            <a:r>
              <a:rPr kumimoji="0" lang="zh-CN" altLang="zh-CN"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mean transit depth</a:t>
            </a:r>
            <a:r>
              <a:rPr kumimoji="0" lang="zh-CN" altLang="zh-CN"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to isolate wavelength-dependent variations.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zh-CN" altLang="zh-CN"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Applying </a:t>
            </a:r>
            <a:r>
              <a:rPr kumimoji="0" lang="zh-CN" altLang="zh-CN"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MC Dropout</a:t>
            </a:r>
            <a:r>
              <a:rPr kumimoji="0" lang="zh-CN" altLang="zh-CN"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to estimate uncertainty and ensure robustness of the predictions. </a:t>
            </a:r>
            <a:endParaRPr kumimoji="0" lang="en-US" altLang="zh-CN"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r>
              <a:rPr lang="zh-CN" altLang="en-US" sz="1200" dirty="0">
                <a:latin typeface="微软雅黑" panose="020B0503020204020204" pitchFamily="34" charset="-122"/>
                <a:ea typeface="微软雅黑" panose="020B0503020204020204" pitchFamily="34" charset="-122"/>
              </a:rPr>
              <a:t>在官方提供的解决方法中</a:t>
            </a:r>
            <a:r>
              <a:rPr lang="en-US" altLang="zh-CN" sz="1200" dirty="0">
                <a:latin typeface="微软雅黑" panose="020B0503020204020204" pitchFamily="34" charset="-122"/>
                <a:ea typeface="微软雅黑" panose="020B0503020204020204" pitchFamily="34" charset="-122"/>
              </a:rPr>
              <a:t>(baseline)</a:t>
            </a:r>
            <a:r>
              <a:rPr lang="zh-CN" altLang="en-US" sz="1200"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去趋势</a:t>
            </a:r>
            <a:r>
              <a:rPr lang="zh-CN" altLang="en-US" sz="1200" dirty="0">
                <a:latin typeface="微软雅黑" panose="020B0503020204020204" pitchFamily="34" charset="-122"/>
                <a:ea typeface="微软雅黑" panose="020B0503020204020204" pitchFamily="34" charset="-122"/>
              </a:rPr>
              <a:t>通过一系列步骤实现，目的是减少噪声并提取行星凌日信号，便于更准确的光谱预测。主要步骤包括：</a:t>
            </a:r>
          </a:p>
          <a:p>
            <a:pPr marL="228600" indent="-228600">
              <a:buFont typeface="+mj-lt"/>
              <a:buAutoNum type="arabicPeriod"/>
            </a:pPr>
            <a:r>
              <a:rPr lang="zh-CN" altLang="en-US" sz="1200" b="1" dirty="0">
                <a:latin typeface="微软雅黑" panose="020B0503020204020204" pitchFamily="34" charset="-122"/>
                <a:ea typeface="微软雅黑" panose="020B0503020204020204" pitchFamily="34" charset="-122"/>
              </a:rPr>
              <a:t>归一化处理</a:t>
            </a:r>
            <a:r>
              <a:rPr lang="zh-CN" altLang="en-US" sz="1200" dirty="0">
                <a:latin typeface="微软雅黑" panose="020B0503020204020204" pitchFamily="34" charset="-122"/>
                <a:ea typeface="微软雅黑" panose="020B0503020204020204" pitchFamily="34" charset="-122"/>
              </a:rPr>
              <a:t>：首先对数据进行归一化，消除与恒星通量有关的变化。通过用</a:t>
            </a:r>
            <a:r>
              <a:rPr lang="zh-CN" altLang="en-US" sz="1200" b="1" dirty="0">
                <a:latin typeface="微软雅黑" panose="020B0503020204020204" pitchFamily="34" charset="-122"/>
                <a:ea typeface="微软雅黑" panose="020B0503020204020204" pitchFamily="34" charset="-122"/>
              </a:rPr>
              <a:t>恒星通量</a:t>
            </a:r>
            <a:r>
              <a:rPr lang="zh-CN" altLang="en-US" sz="1200" dirty="0">
                <a:latin typeface="微软雅黑" panose="020B0503020204020204" pitchFamily="34" charset="-122"/>
                <a:ea typeface="微软雅黑" panose="020B0503020204020204" pitchFamily="34" charset="-122"/>
              </a:rPr>
              <a:t>（从凌日前后平均获得）除以信号，可以去除与行星凌日无关的长期趋势和系统性变化。</a:t>
            </a:r>
          </a:p>
          <a:p>
            <a:pPr marL="228600" indent="-228600">
              <a:buFont typeface="+mj-lt"/>
              <a:buAutoNum type="arabicPeriod"/>
            </a:pPr>
            <a:r>
              <a:rPr lang="zh-CN" altLang="en-US" sz="1200" b="1" dirty="0">
                <a:latin typeface="微软雅黑" panose="020B0503020204020204" pitchFamily="34" charset="-122"/>
                <a:ea typeface="微软雅黑" panose="020B0503020204020204" pitchFamily="34" charset="-122"/>
              </a:rPr>
              <a:t>白光曲线（</a:t>
            </a:r>
            <a:r>
              <a:rPr lang="en-US" altLang="zh-CN" sz="1200" b="1" dirty="0">
                <a:latin typeface="微软雅黑" panose="020B0503020204020204" pitchFamily="34" charset="-122"/>
                <a:ea typeface="微软雅黑" panose="020B0503020204020204" pitchFamily="34" charset="-122"/>
              </a:rPr>
              <a:t>1D CNN</a:t>
            </a:r>
            <a:r>
              <a:rPr lang="zh-CN" altLang="en-US" sz="1200" b="1"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：通过计算</a:t>
            </a:r>
            <a:r>
              <a:rPr lang="zh-CN" altLang="en-US" sz="1200" b="1" dirty="0">
                <a:latin typeface="微软雅黑" panose="020B0503020204020204" pitchFamily="34" charset="-122"/>
                <a:ea typeface="微软雅黑" panose="020B0503020204020204" pitchFamily="34" charset="-122"/>
              </a:rPr>
              <a:t>白光曲线</a:t>
            </a:r>
            <a:r>
              <a:rPr lang="zh-CN" altLang="en-US" sz="1200" dirty="0">
                <a:latin typeface="微软雅黑" panose="020B0503020204020204" pitchFamily="34" charset="-122"/>
                <a:ea typeface="微软雅黑" panose="020B0503020204020204" pitchFamily="34" charset="-122"/>
              </a:rPr>
              <a:t>，提取由整个图像的总通量随时间变化的亮度变化。这一曲线捕捉了恒星亮度变化，并用于</a:t>
            </a:r>
            <a:r>
              <a:rPr lang="en-US" altLang="zh-CN" sz="1200" dirty="0">
                <a:latin typeface="微软雅黑" panose="020B0503020204020204" pitchFamily="34" charset="-122"/>
                <a:ea typeface="微软雅黑" panose="020B0503020204020204" pitchFamily="34" charset="-122"/>
              </a:rPr>
              <a:t>1D-CNN</a:t>
            </a:r>
            <a:r>
              <a:rPr lang="zh-CN" altLang="en-US" sz="1200" dirty="0">
                <a:latin typeface="微软雅黑" panose="020B0503020204020204" pitchFamily="34" charset="-122"/>
                <a:ea typeface="微软雅黑" panose="020B0503020204020204" pitchFamily="34" charset="-122"/>
              </a:rPr>
              <a:t>模型估计</a:t>
            </a:r>
            <a:r>
              <a:rPr lang="zh-CN" altLang="en-US" sz="1200" b="1" dirty="0">
                <a:latin typeface="微软雅黑" panose="020B0503020204020204" pitchFamily="34" charset="-122"/>
                <a:ea typeface="微软雅黑" panose="020B0503020204020204" pitchFamily="34" charset="-122"/>
              </a:rPr>
              <a:t>平均凌日深度</a:t>
            </a:r>
            <a:r>
              <a:rPr lang="zh-CN" altLang="en-US" sz="1200" dirty="0">
                <a:latin typeface="微软雅黑" panose="020B0503020204020204" pitchFamily="34" charset="-122"/>
                <a:ea typeface="微软雅黑" panose="020B0503020204020204" pitchFamily="34" charset="-122"/>
              </a:rPr>
              <a:t>，从而隔离出与大气层相关的</a:t>
            </a:r>
            <a:r>
              <a:rPr lang="zh-CN" altLang="en-US" sz="1200" b="1" dirty="0">
                <a:latin typeface="微软雅黑" panose="020B0503020204020204" pitchFamily="34" charset="-122"/>
                <a:ea typeface="微软雅黑" panose="020B0503020204020204" pitchFamily="34" charset="-122"/>
              </a:rPr>
              <a:t>波长变化</a:t>
            </a:r>
            <a:r>
              <a:rPr lang="zh-CN" altLang="en-US" sz="1200" dirty="0">
                <a:latin typeface="微软雅黑" panose="020B0503020204020204" pitchFamily="34" charset="-122"/>
                <a:ea typeface="微软雅黑" panose="020B0503020204020204" pitchFamily="34" charset="-122"/>
              </a:rPr>
              <a:t>。</a:t>
            </a:r>
          </a:p>
          <a:p>
            <a:pPr marL="228600" indent="-228600">
              <a:buFont typeface="+mj-lt"/>
              <a:buAutoNum type="arabicPeriod"/>
            </a:pPr>
            <a:r>
              <a:rPr lang="zh-CN" altLang="en-US" sz="1200" b="1" dirty="0">
                <a:latin typeface="微软雅黑" panose="020B0503020204020204" pitchFamily="34" charset="-122"/>
                <a:ea typeface="微软雅黑" panose="020B0503020204020204" pitchFamily="34" charset="-122"/>
              </a:rPr>
              <a:t>数据预处理</a:t>
            </a:r>
            <a:r>
              <a:rPr lang="zh-CN" altLang="en-US" sz="1200" dirty="0">
                <a:latin typeface="微软雅黑" panose="020B0503020204020204" pitchFamily="34" charset="-122"/>
                <a:ea typeface="微软雅黑" panose="020B0503020204020204" pitchFamily="34" charset="-122"/>
              </a:rPr>
              <a:t>：将数据分为</a:t>
            </a:r>
            <a:r>
              <a:rPr lang="zh-CN" altLang="en-US" sz="1200" b="1" dirty="0">
                <a:latin typeface="微软雅黑" panose="020B0503020204020204" pitchFamily="34" charset="-122"/>
                <a:ea typeface="微软雅黑" panose="020B0503020204020204" pitchFamily="34" charset="-122"/>
              </a:rPr>
              <a:t>凌日</a:t>
            </a:r>
            <a:r>
              <a:rPr lang="zh-CN" altLang="en-US" sz="1200" dirty="0">
                <a:latin typeface="微软雅黑" panose="020B0503020204020204" pitchFamily="34" charset="-122"/>
                <a:ea typeface="微软雅黑" panose="020B0503020204020204" pitchFamily="34" charset="-122"/>
              </a:rPr>
              <a:t>和</a:t>
            </a:r>
            <a:r>
              <a:rPr lang="zh-CN" altLang="en-US" sz="1200" b="1" dirty="0">
                <a:latin typeface="微软雅黑" panose="020B0503020204020204" pitchFamily="34" charset="-122"/>
                <a:ea typeface="微软雅黑" panose="020B0503020204020204" pitchFamily="34" charset="-122"/>
              </a:rPr>
              <a:t>非凌日</a:t>
            </a:r>
            <a:r>
              <a:rPr lang="zh-CN" altLang="en-US" sz="1200" dirty="0">
                <a:latin typeface="微软雅黑" panose="020B0503020204020204" pitchFamily="34" charset="-122"/>
                <a:ea typeface="微软雅黑" panose="020B0503020204020204" pitchFamily="34" charset="-122"/>
              </a:rPr>
              <a:t>阶段，并去除非凌日数据，专注于凌日事件本身，消除与凌日无关的信号。</a:t>
            </a:r>
          </a:p>
          <a:p>
            <a:pPr marL="228600" indent="-228600">
              <a:buFont typeface="+mj-lt"/>
              <a:buAutoNum type="arabicPeriod"/>
            </a:pPr>
            <a:r>
              <a:rPr lang="zh-CN" altLang="en-US" sz="1200" b="1" dirty="0">
                <a:latin typeface="微软雅黑" panose="020B0503020204020204" pitchFamily="34" charset="-122"/>
                <a:ea typeface="微软雅黑" panose="020B0503020204020204" pitchFamily="34" charset="-122"/>
              </a:rPr>
              <a:t>去除平均值以提取光谱特征（</a:t>
            </a:r>
            <a:r>
              <a:rPr lang="en-US" altLang="zh-CN" sz="1200" b="1" dirty="0">
                <a:latin typeface="微软雅黑" panose="020B0503020204020204" pitchFamily="34" charset="-122"/>
                <a:ea typeface="微软雅黑" panose="020B0503020204020204" pitchFamily="34" charset="-122"/>
              </a:rPr>
              <a:t>2D CNN</a:t>
            </a:r>
            <a:r>
              <a:rPr lang="zh-CN" altLang="en-US" sz="1200" b="1"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：通过减去光谱中的平均凌日深度，保留与行星大气层有关的变化。这一步帮助突出光谱中的细微变化，并使用</a:t>
            </a:r>
            <a:r>
              <a:rPr lang="en-US" altLang="zh-CN" sz="1200" dirty="0">
                <a:latin typeface="微软雅黑" panose="020B0503020204020204" pitchFamily="34" charset="-122"/>
                <a:ea typeface="微软雅黑" panose="020B0503020204020204" pitchFamily="34" charset="-122"/>
              </a:rPr>
              <a:t>2D-CNN</a:t>
            </a:r>
            <a:r>
              <a:rPr lang="zh-CN" altLang="en-US" sz="1200" dirty="0">
                <a:latin typeface="微软雅黑" panose="020B0503020204020204" pitchFamily="34" charset="-122"/>
                <a:ea typeface="微软雅黑" panose="020B0503020204020204" pitchFamily="34" charset="-122"/>
              </a:rPr>
              <a:t>模型拟合大气特征。</a:t>
            </a:r>
          </a:p>
          <a:p>
            <a:pPr marL="228600" indent="-228600">
              <a:buFont typeface="+mj-lt"/>
              <a:buAutoNum type="arabicPeriod"/>
            </a:pPr>
            <a:r>
              <a:rPr lang="zh-CN" altLang="en-US" sz="1200" b="1" dirty="0">
                <a:latin typeface="微软雅黑" panose="020B0503020204020204" pitchFamily="34" charset="-122"/>
                <a:ea typeface="微软雅黑" panose="020B0503020204020204" pitchFamily="34" charset="-122"/>
              </a:rPr>
              <a:t>蒙特卡洛丢弃（</a:t>
            </a:r>
            <a:r>
              <a:rPr lang="en-US" altLang="zh-CN" sz="1200" b="1" dirty="0">
                <a:latin typeface="微软雅黑" panose="020B0503020204020204" pitchFamily="34" charset="-122"/>
                <a:ea typeface="微软雅黑" panose="020B0503020204020204" pitchFamily="34" charset="-122"/>
              </a:rPr>
              <a:t>MC Dropout</a:t>
            </a:r>
            <a:r>
              <a:rPr lang="zh-CN" altLang="en-US" sz="1200" b="1"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：在推理阶段应用</a:t>
            </a:r>
            <a:r>
              <a:rPr lang="en-US" altLang="zh-CN" sz="1200" dirty="0">
                <a:latin typeface="微软雅黑" panose="020B0503020204020204" pitchFamily="34" charset="-122"/>
                <a:ea typeface="微软雅黑" panose="020B0503020204020204" pitchFamily="34" charset="-122"/>
              </a:rPr>
              <a:t>MC Dropout</a:t>
            </a:r>
            <a:r>
              <a:rPr lang="zh-CN" altLang="en-US" sz="1200" dirty="0">
                <a:latin typeface="微软雅黑" panose="020B0503020204020204" pitchFamily="34" charset="-122"/>
                <a:ea typeface="微软雅黑" panose="020B0503020204020204" pitchFamily="34" charset="-122"/>
              </a:rPr>
              <a:t>来估计预测的不确定性，从而保证去趋势后的数据预测更加准确。</a:t>
            </a:r>
          </a:p>
          <a:p>
            <a:pPr marR="0" lvl="0" algn="l" defTabSz="914400" rtl="0" eaLnBrk="0" fontAlgn="base" latinLnBrk="0" hangingPunct="0">
              <a:lnSpc>
                <a:spcPct val="100000"/>
              </a:lnSpc>
              <a:spcBef>
                <a:spcPct val="0"/>
              </a:spcBef>
              <a:spcAft>
                <a:spcPct val="0"/>
              </a:spcAft>
              <a:buClrTx/>
              <a:buSzTx/>
              <a:tabLst/>
            </a:pPr>
            <a:endParaRPr kumimoji="0" lang="zh-CN" altLang="zh-CN"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AF41DEDC-07F3-9FDB-B28D-F7FED5451DF8}"/>
              </a:ext>
            </a:extLst>
          </p:cNvPr>
          <p:cNvSpPr/>
          <p:nvPr/>
        </p:nvSpPr>
        <p:spPr>
          <a:xfrm>
            <a:off x="7792975" y="6488668"/>
            <a:ext cx="4399025"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kaggle</a:t>
            </a:r>
            <a:r>
              <a:rPr lang="zh-CN" altLang="en-US" dirty="0">
                <a:latin typeface="Times New Roman" panose="02020603050405020304" pitchFamily="18" charset="0"/>
                <a:cs typeface="Times New Roman" panose="02020603050405020304" pitchFamily="18" charset="0"/>
              </a:rPr>
              <a:t>君</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sakura</a:t>
            </a:r>
            <a:r>
              <a:rPr lang="en-US" altLang="zh-CN" dirty="0">
                <a:latin typeface="Times New Roman" panose="02020603050405020304" pitchFamily="18" charset="0"/>
                <a:cs typeface="Times New Roman" panose="02020603050405020304" pitchFamily="18" charset="0"/>
              </a:rPr>
              <a:t>, 2024. All rights reserved.</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5891407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471</TotalTime>
  <Words>2157</Words>
  <Application>Microsoft Office PowerPoint</Application>
  <PresentationFormat>宽屏</PresentationFormat>
  <Paragraphs>88</Paragraphs>
  <Slides>11</Slides>
  <Notes>10</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11</vt:i4>
      </vt:variant>
    </vt:vector>
  </HeadingPairs>
  <TitlesOfParts>
    <vt:vector size="18" baseType="lpstr">
      <vt:lpstr>等线</vt:lpstr>
      <vt:lpstr>等线 Light</vt:lpstr>
      <vt:lpstr>微软雅黑</vt:lpstr>
      <vt:lpstr>Arial</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 R 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User</dc:creator>
  <cp:lastModifiedBy>振源 陈</cp:lastModifiedBy>
  <cp:revision>37</cp:revision>
  <dcterms:created xsi:type="dcterms:W3CDTF">2024-10-08T01:05:37Z</dcterms:created>
  <dcterms:modified xsi:type="dcterms:W3CDTF">2024-10-08T09:58:56Z</dcterms:modified>
</cp:coreProperties>
</file>

<file path=docProps/thumbnail.jpeg>
</file>